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sldIdLst>
    <p:sldId id="266" r:id="rId2"/>
    <p:sldId id="262" r:id="rId3"/>
    <p:sldId id="263" r:id="rId4"/>
    <p:sldId id="264" r:id="rId5"/>
    <p:sldId id="265" r:id="rId6"/>
  </p:sldIdLst>
  <p:sldSz cx="7562850" cy="5668963"/>
  <p:notesSz cx="6797675" cy="9872663"/>
  <p:defaultTextStyle>
    <a:defPPr>
      <a:defRPr lang="en-US"/>
    </a:defPPr>
    <a:lvl1pPr marL="0" algn="l" defTabSz="635051" rtl="0" eaLnBrk="1" latinLnBrk="0" hangingPunct="1">
      <a:defRPr sz="1250" kern="1200">
        <a:solidFill>
          <a:schemeClr val="tx1"/>
        </a:solidFill>
        <a:latin typeface="+mn-lt"/>
        <a:ea typeface="+mn-ea"/>
        <a:cs typeface="+mn-cs"/>
      </a:defRPr>
    </a:lvl1pPr>
    <a:lvl2pPr marL="317525" algn="l" defTabSz="635051" rtl="0" eaLnBrk="1" latinLnBrk="0" hangingPunct="1">
      <a:defRPr sz="1250" kern="1200">
        <a:solidFill>
          <a:schemeClr val="tx1"/>
        </a:solidFill>
        <a:latin typeface="+mn-lt"/>
        <a:ea typeface="+mn-ea"/>
        <a:cs typeface="+mn-cs"/>
      </a:defRPr>
    </a:lvl2pPr>
    <a:lvl3pPr marL="635051" algn="l" defTabSz="635051" rtl="0" eaLnBrk="1" latinLnBrk="0" hangingPunct="1">
      <a:defRPr sz="1250" kern="1200">
        <a:solidFill>
          <a:schemeClr val="tx1"/>
        </a:solidFill>
        <a:latin typeface="+mn-lt"/>
        <a:ea typeface="+mn-ea"/>
        <a:cs typeface="+mn-cs"/>
      </a:defRPr>
    </a:lvl3pPr>
    <a:lvl4pPr marL="952576" algn="l" defTabSz="635051" rtl="0" eaLnBrk="1" latinLnBrk="0" hangingPunct="1">
      <a:defRPr sz="1250" kern="1200">
        <a:solidFill>
          <a:schemeClr val="tx1"/>
        </a:solidFill>
        <a:latin typeface="+mn-lt"/>
        <a:ea typeface="+mn-ea"/>
        <a:cs typeface="+mn-cs"/>
      </a:defRPr>
    </a:lvl4pPr>
    <a:lvl5pPr marL="1270102" algn="l" defTabSz="635051" rtl="0" eaLnBrk="1" latinLnBrk="0" hangingPunct="1">
      <a:defRPr sz="1250" kern="1200">
        <a:solidFill>
          <a:schemeClr val="tx1"/>
        </a:solidFill>
        <a:latin typeface="+mn-lt"/>
        <a:ea typeface="+mn-ea"/>
        <a:cs typeface="+mn-cs"/>
      </a:defRPr>
    </a:lvl5pPr>
    <a:lvl6pPr marL="1587627" algn="l" defTabSz="635051" rtl="0" eaLnBrk="1" latinLnBrk="0" hangingPunct="1">
      <a:defRPr sz="1250" kern="1200">
        <a:solidFill>
          <a:schemeClr val="tx1"/>
        </a:solidFill>
        <a:latin typeface="+mn-lt"/>
        <a:ea typeface="+mn-ea"/>
        <a:cs typeface="+mn-cs"/>
      </a:defRPr>
    </a:lvl6pPr>
    <a:lvl7pPr marL="1905152" algn="l" defTabSz="635051" rtl="0" eaLnBrk="1" latinLnBrk="0" hangingPunct="1">
      <a:defRPr sz="1250" kern="1200">
        <a:solidFill>
          <a:schemeClr val="tx1"/>
        </a:solidFill>
        <a:latin typeface="+mn-lt"/>
        <a:ea typeface="+mn-ea"/>
        <a:cs typeface="+mn-cs"/>
      </a:defRPr>
    </a:lvl7pPr>
    <a:lvl8pPr marL="2222678" algn="l" defTabSz="635051" rtl="0" eaLnBrk="1" latinLnBrk="0" hangingPunct="1">
      <a:defRPr sz="1250" kern="1200">
        <a:solidFill>
          <a:schemeClr val="tx1"/>
        </a:solidFill>
        <a:latin typeface="+mn-lt"/>
        <a:ea typeface="+mn-ea"/>
        <a:cs typeface="+mn-cs"/>
      </a:defRPr>
    </a:lvl8pPr>
    <a:lvl9pPr marL="2540203" algn="l" defTabSz="635051" rtl="0" eaLnBrk="1" latinLnBrk="0" hangingPunct="1">
      <a:defRPr sz="125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99"/>
    <a:srgbClr val="4E5B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762" autoAdjust="0"/>
    <p:restoredTop sz="94660"/>
  </p:normalViewPr>
  <p:slideViewPr>
    <p:cSldViewPr snapToGrid="0">
      <p:cViewPr>
        <p:scale>
          <a:sx n="100" d="100"/>
          <a:sy n="100" d="100"/>
        </p:scale>
        <p:origin x="-1320" y="-300"/>
      </p:cViewPr>
      <p:guideLst>
        <p:guide orient="horz" pos="1785"/>
        <p:guide pos="238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37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3713"/>
          </a:xfrm>
          <a:prstGeom prst="rect">
            <a:avLst/>
          </a:prstGeom>
        </p:spPr>
        <p:txBody>
          <a:bodyPr vert="horz" lIns="91440" tIns="45720" rIns="91440" bIns="45720" rtlCol="0"/>
          <a:lstStyle>
            <a:lvl1pPr algn="r">
              <a:defRPr sz="1200"/>
            </a:lvl1pPr>
          </a:lstStyle>
          <a:p>
            <a:fld id="{8184FAB8-8BD5-46BE-B43E-43E441F65332}" type="datetimeFigureOut">
              <a:rPr lang="en-US" smtClean="0"/>
              <a:t>4/1/2015</a:t>
            </a:fld>
            <a:endParaRPr lang="en-US"/>
          </a:p>
        </p:txBody>
      </p:sp>
      <p:sp>
        <p:nvSpPr>
          <p:cNvPr id="4" name="Slide Image Placeholder 3"/>
          <p:cNvSpPr>
            <a:spLocks noGrp="1" noRot="1" noChangeAspect="1"/>
          </p:cNvSpPr>
          <p:nvPr>
            <p:ph type="sldImg" idx="2"/>
          </p:nvPr>
        </p:nvSpPr>
        <p:spPr>
          <a:xfrm>
            <a:off x="928688" y="739775"/>
            <a:ext cx="4940300" cy="370363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689475"/>
            <a:ext cx="5438775" cy="444341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377363"/>
            <a:ext cx="2946400" cy="4937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377363"/>
            <a:ext cx="2946400" cy="493712"/>
          </a:xfrm>
          <a:prstGeom prst="rect">
            <a:avLst/>
          </a:prstGeom>
        </p:spPr>
        <p:txBody>
          <a:bodyPr vert="horz" lIns="91440" tIns="45720" rIns="91440" bIns="45720" rtlCol="0" anchor="b"/>
          <a:lstStyle>
            <a:lvl1pPr algn="r">
              <a:defRPr sz="1200"/>
            </a:lvl1pPr>
          </a:lstStyle>
          <a:p>
            <a:fld id="{7726E0E7-DDF8-48E4-8CC3-C915A4655FA7}" type="slidenum">
              <a:rPr lang="en-US" smtClean="0"/>
              <a:t>‹N°›</a:t>
            </a:fld>
            <a:endParaRPr lang="en-US"/>
          </a:p>
        </p:txBody>
      </p:sp>
    </p:spTree>
    <p:extLst>
      <p:ext uri="{BB962C8B-B14F-4D97-AF65-F5344CB8AC3E}">
        <p14:creationId xmlns:p14="http://schemas.microsoft.com/office/powerpoint/2010/main" val="20930316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26E0E7-DDF8-48E4-8CC3-C915A4655FA7}" type="slidenum">
              <a:rPr lang="en-US" smtClean="0"/>
              <a:t>1</a:t>
            </a:fld>
            <a:endParaRPr lang="en-US"/>
          </a:p>
        </p:txBody>
      </p:sp>
    </p:spTree>
    <p:extLst>
      <p:ext uri="{BB962C8B-B14F-4D97-AF65-F5344CB8AC3E}">
        <p14:creationId xmlns:p14="http://schemas.microsoft.com/office/powerpoint/2010/main" val="13308230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5686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9201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2012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3575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3986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1964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7732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5272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9799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1167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125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2201949"/>
      </p:ext>
    </p:extLst>
  </p:cSld>
  <p:clrMap bg1="lt1" tx1="dk1" bg2="lt2" tx2="dk2" accent1="accent1" accent2="accent2" accent3="accent3" accent4="accent4" accent5="accent5" accent6="accent6" hlink="hlink" folHlink="folHlink"/>
  <p:sldLayoutIdLst>
    <p:sldLayoutId id="2147483670" r:id="rId1"/>
    <p:sldLayoutId id="2147483661" r:id="rId2"/>
    <p:sldLayoutId id="214748367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xStyles>
    <p:titleStyle>
      <a:lvl1pPr algn="l" defTabSz="755843"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61" indent="-188961" algn="l" defTabSz="755843" rtl="0" eaLnBrk="1" latinLnBrk="0" hangingPunct="1">
        <a:lnSpc>
          <a:spcPct val="90000"/>
        </a:lnSpc>
        <a:spcBef>
          <a:spcPts val="827"/>
        </a:spcBef>
        <a:buFont typeface="Arial" panose="020B0604020202020204" pitchFamily="34" charset="0"/>
        <a:buChar char="•"/>
        <a:defRPr sz="2314" kern="1200">
          <a:solidFill>
            <a:schemeClr val="tx1"/>
          </a:solidFill>
          <a:latin typeface="+mn-lt"/>
          <a:ea typeface="+mn-ea"/>
          <a:cs typeface="+mn-cs"/>
        </a:defRPr>
      </a:lvl1pPr>
      <a:lvl2pPr marL="566882" indent="-188961" algn="l" defTabSz="755843"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804" indent="-188961" algn="l" defTabSz="755843"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725" indent="-188961" algn="l" defTabSz="755843"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647" indent="-188961" algn="l" defTabSz="755843"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568" indent="-188961" algn="l" defTabSz="755843"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490" indent="-188961" algn="l" defTabSz="755843"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411" indent="-188961" algn="l" defTabSz="755843"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333" indent="-188961" algn="l" defTabSz="755843"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843" rtl="0" eaLnBrk="1" latinLnBrk="0" hangingPunct="1">
        <a:defRPr sz="1488" kern="1200">
          <a:solidFill>
            <a:schemeClr val="tx1"/>
          </a:solidFill>
          <a:latin typeface="+mn-lt"/>
          <a:ea typeface="+mn-ea"/>
          <a:cs typeface="+mn-cs"/>
        </a:defRPr>
      </a:lvl1pPr>
      <a:lvl2pPr marL="377922" algn="l" defTabSz="755843" rtl="0" eaLnBrk="1" latinLnBrk="0" hangingPunct="1">
        <a:defRPr sz="1488" kern="1200">
          <a:solidFill>
            <a:schemeClr val="tx1"/>
          </a:solidFill>
          <a:latin typeface="+mn-lt"/>
          <a:ea typeface="+mn-ea"/>
          <a:cs typeface="+mn-cs"/>
        </a:defRPr>
      </a:lvl2pPr>
      <a:lvl3pPr marL="755843" algn="l" defTabSz="755843" rtl="0" eaLnBrk="1" latinLnBrk="0" hangingPunct="1">
        <a:defRPr sz="1488" kern="1200">
          <a:solidFill>
            <a:schemeClr val="tx1"/>
          </a:solidFill>
          <a:latin typeface="+mn-lt"/>
          <a:ea typeface="+mn-ea"/>
          <a:cs typeface="+mn-cs"/>
        </a:defRPr>
      </a:lvl3pPr>
      <a:lvl4pPr marL="1133765" algn="l" defTabSz="755843" rtl="0" eaLnBrk="1" latinLnBrk="0" hangingPunct="1">
        <a:defRPr sz="1488" kern="1200">
          <a:solidFill>
            <a:schemeClr val="tx1"/>
          </a:solidFill>
          <a:latin typeface="+mn-lt"/>
          <a:ea typeface="+mn-ea"/>
          <a:cs typeface="+mn-cs"/>
        </a:defRPr>
      </a:lvl4pPr>
      <a:lvl5pPr marL="1511686" algn="l" defTabSz="755843" rtl="0" eaLnBrk="1" latinLnBrk="0" hangingPunct="1">
        <a:defRPr sz="1488" kern="1200">
          <a:solidFill>
            <a:schemeClr val="tx1"/>
          </a:solidFill>
          <a:latin typeface="+mn-lt"/>
          <a:ea typeface="+mn-ea"/>
          <a:cs typeface="+mn-cs"/>
        </a:defRPr>
      </a:lvl5pPr>
      <a:lvl6pPr marL="1889608" algn="l" defTabSz="755843" rtl="0" eaLnBrk="1" latinLnBrk="0" hangingPunct="1">
        <a:defRPr sz="1488" kern="1200">
          <a:solidFill>
            <a:schemeClr val="tx1"/>
          </a:solidFill>
          <a:latin typeface="+mn-lt"/>
          <a:ea typeface="+mn-ea"/>
          <a:cs typeface="+mn-cs"/>
        </a:defRPr>
      </a:lvl6pPr>
      <a:lvl7pPr marL="2267529" algn="l" defTabSz="755843" rtl="0" eaLnBrk="1" latinLnBrk="0" hangingPunct="1">
        <a:defRPr sz="1488" kern="1200">
          <a:solidFill>
            <a:schemeClr val="tx1"/>
          </a:solidFill>
          <a:latin typeface="+mn-lt"/>
          <a:ea typeface="+mn-ea"/>
          <a:cs typeface="+mn-cs"/>
        </a:defRPr>
      </a:lvl7pPr>
      <a:lvl8pPr marL="2645451" algn="l" defTabSz="755843" rtl="0" eaLnBrk="1" latinLnBrk="0" hangingPunct="1">
        <a:defRPr sz="1488" kern="1200">
          <a:solidFill>
            <a:schemeClr val="tx1"/>
          </a:solidFill>
          <a:latin typeface="+mn-lt"/>
          <a:ea typeface="+mn-ea"/>
          <a:cs typeface="+mn-cs"/>
        </a:defRPr>
      </a:lvl8pPr>
      <a:lvl9pPr marL="3023372" algn="l" defTabSz="755843"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199" y="623579"/>
            <a:ext cx="5723468" cy="4401205"/>
          </a:xfrm>
          <a:prstGeom prst="rect">
            <a:avLst/>
          </a:prstGeom>
          <a:noFill/>
        </p:spPr>
        <p:txBody>
          <a:bodyPr wrap="square" rtlCol="0">
            <a:spAutoFit/>
          </a:bodyPr>
          <a:lstStyle/>
          <a:p>
            <a:r>
              <a:rPr lang="fr-FR" sz="1000" dirty="0" smtClean="0">
                <a:latin typeface="Helvetica" pitchFamily="34" charset="0"/>
                <a:cs typeface="Helvetica" pitchFamily="34" charset="0"/>
              </a:rPr>
              <a:t>Geachte dierenarts(assistente), </a:t>
            </a:r>
          </a:p>
          <a:p>
            <a:endParaRPr lang="fr-FR" sz="1000" dirty="0">
              <a:latin typeface="Helvetica" pitchFamily="34" charset="0"/>
              <a:cs typeface="Helvetica" pitchFamily="34" charset="0"/>
            </a:endParaRPr>
          </a:p>
          <a:p>
            <a:r>
              <a:rPr lang="fr-FR" sz="1000" dirty="0" smtClean="0">
                <a:latin typeface="Helvetica" pitchFamily="34" charset="0"/>
                <a:cs typeface="Helvetica" pitchFamily="34" charset="0"/>
              </a:rPr>
              <a:t>Bedankt dat u uw patiënten helpt om toe te treden tot de 88%</a:t>
            </a:r>
            <a:r>
              <a:rPr lang="fr-FR" sz="800" baseline="30000" dirty="0">
                <a:solidFill>
                  <a:schemeClr val="tx1">
                    <a:lumMod val="75000"/>
                    <a:lumOff val="25000"/>
                  </a:schemeClr>
                </a:solidFill>
                <a:latin typeface="Gotham-Book"/>
              </a:rPr>
              <a:t> </a:t>
            </a:r>
            <a:r>
              <a:rPr lang="fr-FR" sz="1050" b="1" baseline="30000" dirty="0">
                <a:solidFill>
                  <a:schemeClr val="tx1">
                    <a:lumMod val="75000"/>
                    <a:lumOff val="25000"/>
                  </a:schemeClr>
                </a:solidFill>
                <a:latin typeface="Gotham-Book"/>
              </a:rPr>
              <a:t>1</a:t>
            </a:r>
            <a:r>
              <a:rPr lang="fr-FR" sz="800" baseline="30000" dirty="0">
                <a:solidFill>
                  <a:schemeClr val="tx1">
                    <a:lumMod val="75000"/>
                    <a:lumOff val="25000"/>
                  </a:schemeClr>
                </a:solidFill>
                <a:latin typeface="Gotham-Book"/>
              </a:rPr>
              <a:t> </a:t>
            </a:r>
            <a:r>
              <a:rPr lang="fr-FR" sz="1000" dirty="0" smtClean="0">
                <a:latin typeface="Helvetica" pitchFamily="34" charset="0"/>
                <a:cs typeface="Helvetica" pitchFamily="34" charset="0"/>
              </a:rPr>
              <a:t> van de huisdieren die thuis binnen twee maanden gewicht verloor met </a:t>
            </a:r>
            <a:r>
              <a:rPr lang="fr-FR" sz="1000" dirty="0">
                <a:latin typeface="Helvetica" pitchFamily="34" charset="0"/>
                <a:cs typeface="Helvetica" pitchFamily="34" charset="0"/>
              </a:rPr>
              <a:t>Hill’s™ Prescription Diet™ </a:t>
            </a:r>
            <a:r>
              <a:rPr lang="fr-FR" sz="1000" dirty="0" smtClean="0">
                <a:latin typeface="Helvetica" pitchFamily="34" charset="0"/>
                <a:cs typeface="Helvetica" pitchFamily="34" charset="0"/>
              </a:rPr>
              <a:t>Metabolic. We zijn verheugd om u </a:t>
            </a:r>
            <a:r>
              <a:rPr lang="fr-FR" sz="1000" b="1" dirty="0" smtClean="0">
                <a:latin typeface="Helvetica" pitchFamily="34" charset="0"/>
                <a:cs typeface="Helvetica" pitchFamily="34" charset="0"/>
              </a:rPr>
              <a:t>een nieuw hulpmiddel te geven zodat u uw eigen Metabolic succesverhalen kunt delen met uw klanten- de gepersonaliseerde Metabolic voor &amp; na poster. </a:t>
            </a:r>
            <a:endParaRPr lang="fr-FR" sz="1000" b="1" dirty="0">
              <a:latin typeface="Helvetica" pitchFamily="34" charset="0"/>
              <a:cs typeface="Helvetica" pitchFamily="34" charset="0"/>
            </a:endParaRPr>
          </a:p>
          <a:p>
            <a:endParaRPr lang="fr-FR" sz="1000" dirty="0">
              <a:latin typeface="Helvetica" pitchFamily="34" charset="0"/>
              <a:cs typeface="Helvetica" pitchFamily="34" charset="0"/>
            </a:endParaRPr>
          </a:p>
          <a:p>
            <a:r>
              <a:rPr lang="fr-FR" sz="1000" dirty="0" smtClean="0">
                <a:latin typeface="Helvetica" pitchFamily="34" charset="0"/>
                <a:cs typeface="Helvetica" pitchFamily="34" charset="0"/>
              </a:rPr>
              <a:t>U kunt de huisdiereigenaren</a:t>
            </a:r>
            <a:r>
              <a:rPr lang="fr-FR" sz="1000" dirty="0">
                <a:latin typeface="Helvetica" pitchFamily="34" charset="0"/>
                <a:cs typeface="Helvetica" pitchFamily="34" charset="0"/>
              </a:rPr>
              <a:t> </a:t>
            </a:r>
            <a:r>
              <a:rPr lang="fr-FR" sz="1000" dirty="0" smtClean="0">
                <a:latin typeface="Helvetica" pitchFamily="34" charset="0"/>
                <a:cs typeface="Helvetica" pitchFamily="34" charset="0"/>
              </a:rPr>
              <a:t>die nog geen resultaat uit Metabolic hebben gehaald, inspireren met  succesverhalen van huisdieren die al wel gewicht hebben verloren. De succesverhalen kunnen getoond worden in uw praktijk, in uw nieuwsbrief, de website en andere social media kanalen, zoals Facebook.</a:t>
            </a:r>
          </a:p>
          <a:p>
            <a:endParaRPr lang="fr-FR" sz="1000" dirty="0">
              <a:latin typeface="Helvetica" pitchFamily="34" charset="0"/>
              <a:cs typeface="Helvetica" pitchFamily="34" charset="0"/>
            </a:endParaRPr>
          </a:p>
          <a:p>
            <a:r>
              <a:rPr lang="fr-FR" sz="1000" dirty="0" smtClean="0">
                <a:latin typeface="Helvetica" pitchFamily="34" charset="0"/>
                <a:cs typeface="Helvetica" pitchFamily="34" charset="0"/>
              </a:rPr>
              <a:t>Maak zoveel mogelijk voorbeelden met verschillende patiënten als u zelf wilt. U kunt de poster binnen tien minuten aanpassen door de volgende insctructies te volgen:</a:t>
            </a:r>
            <a:endParaRPr lang="fr-FR" sz="1000" dirty="0">
              <a:latin typeface="Helvetica" pitchFamily="34" charset="0"/>
              <a:cs typeface="Helvetica" pitchFamily="34" charset="0"/>
            </a:endParaRPr>
          </a:p>
          <a:p>
            <a:endParaRPr lang="fr-FR" sz="1000" dirty="0" smtClean="0">
              <a:latin typeface="Helvetica" pitchFamily="34" charset="0"/>
              <a:cs typeface="Helvetica" pitchFamily="34" charset="0"/>
            </a:endParaRPr>
          </a:p>
          <a:p>
            <a:pPr marL="863651" lvl="2" indent="-228600">
              <a:buAutoNum type="arabicPeriod"/>
            </a:pPr>
            <a:r>
              <a:rPr lang="fr-FR" sz="1000" dirty="0" smtClean="0">
                <a:latin typeface="Helvetica" pitchFamily="34" charset="0"/>
                <a:cs typeface="Helvetica" pitchFamily="34" charset="0"/>
              </a:rPr>
              <a:t>Plaats de voor &amp; na foto in  het vakje welke de arts vasthoudt in het voorbeeld </a:t>
            </a:r>
          </a:p>
          <a:p>
            <a:pPr marL="863651" lvl="2" indent="-228600">
              <a:buAutoNum type="arabicPeriod"/>
            </a:pPr>
            <a:r>
              <a:rPr lang="fr-FR" sz="1000" dirty="0" smtClean="0">
                <a:latin typeface="Helvetica" pitchFamily="34" charset="0"/>
                <a:cs typeface="Helvetica" pitchFamily="34" charset="0"/>
              </a:rPr>
              <a:t>Schrijf het voor &amp; na gewicht van de pati</a:t>
            </a:r>
            <a:r>
              <a:rPr lang="fr-FR" sz="1000" dirty="0">
                <a:latin typeface="Helvetica" pitchFamily="34" charset="0"/>
                <a:cs typeface="Helvetica" pitchFamily="34" charset="0"/>
              </a:rPr>
              <a:t>ë</a:t>
            </a:r>
            <a:r>
              <a:rPr lang="fr-FR" sz="1000" dirty="0" smtClean="0">
                <a:latin typeface="Helvetica" pitchFamily="34" charset="0"/>
                <a:cs typeface="Helvetica" pitchFamily="34" charset="0"/>
              </a:rPr>
              <a:t>nt onder de geplaatste foto en schrijf zijn naam in de zin daaronder</a:t>
            </a:r>
          </a:p>
          <a:p>
            <a:pPr marL="863651" lvl="2" indent="-228600">
              <a:buAutoNum type="arabicPeriod"/>
            </a:pPr>
            <a:r>
              <a:rPr lang="fr-FR" sz="1000" dirty="0" smtClean="0">
                <a:latin typeface="Helvetica" pitchFamily="34" charset="0"/>
                <a:cs typeface="Helvetica" pitchFamily="34" charset="0"/>
              </a:rPr>
              <a:t>Verwijder de introductie slide (deze slide)</a:t>
            </a:r>
          </a:p>
          <a:p>
            <a:pPr marL="863651" lvl="2" indent="-228600">
              <a:buAutoNum type="arabicPeriod"/>
            </a:pPr>
            <a:r>
              <a:rPr lang="fr-FR" sz="1000" dirty="0" smtClean="0">
                <a:latin typeface="Helvetica" pitchFamily="34" charset="0"/>
                <a:cs typeface="Helvetica" pitchFamily="34" charset="0"/>
              </a:rPr>
              <a:t>Sla het bestand op, print het uit en hang het op, of post het online!</a:t>
            </a:r>
            <a:endParaRPr lang="fr-FR" sz="1000" dirty="0">
              <a:latin typeface="Helvetica" pitchFamily="34" charset="0"/>
              <a:cs typeface="Helvetica" pitchFamily="34" charset="0"/>
            </a:endParaRPr>
          </a:p>
          <a:p>
            <a:pPr lvl="2"/>
            <a:endParaRPr lang="fr-FR" sz="1000" dirty="0">
              <a:solidFill>
                <a:schemeClr val="tx1">
                  <a:lumMod val="75000"/>
                  <a:lumOff val="25000"/>
                </a:schemeClr>
              </a:solidFill>
              <a:latin typeface="Helvetica" pitchFamily="34" charset="0"/>
              <a:cs typeface="Helvetica" pitchFamily="34" charset="0"/>
            </a:endParaRPr>
          </a:p>
          <a:p>
            <a:r>
              <a:rPr lang="fr-FR" sz="1000" dirty="0" smtClean="0">
                <a:solidFill>
                  <a:schemeClr val="tx1">
                    <a:lumMod val="75000"/>
                    <a:lumOff val="25000"/>
                  </a:schemeClr>
                </a:solidFill>
                <a:latin typeface="Helvetica" pitchFamily="34" charset="0"/>
                <a:cs typeface="Helvetica" pitchFamily="34" charset="0"/>
              </a:rPr>
              <a:t>Samen kunnen we het probleem van overgewicht/obesiteas</a:t>
            </a:r>
            <a:r>
              <a:rPr lang="fr-FR" sz="1000" dirty="0">
                <a:solidFill>
                  <a:schemeClr val="tx1">
                    <a:lumMod val="75000"/>
                    <a:lumOff val="25000"/>
                  </a:schemeClr>
                </a:solidFill>
                <a:latin typeface="Helvetica" pitchFamily="34" charset="0"/>
                <a:cs typeface="Helvetica" pitchFamily="34" charset="0"/>
              </a:rPr>
              <a:t> </a:t>
            </a:r>
            <a:r>
              <a:rPr lang="fr-FR" sz="1000" dirty="0" smtClean="0">
                <a:solidFill>
                  <a:schemeClr val="tx1">
                    <a:lumMod val="75000"/>
                    <a:lumOff val="25000"/>
                  </a:schemeClr>
                </a:solidFill>
                <a:latin typeface="Helvetica" pitchFamily="34" charset="0"/>
                <a:cs typeface="Helvetica" pitchFamily="34" charset="0"/>
              </a:rPr>
              <a:t>bij huisdieren aanpakken. </a:t>
            </a:r>
            <a:r>
              <a:rPr lang="fr-FR" sz="1000" b="1" dirty="0" smtClean="0">
                <a:solidFill>
                  <a:schemeClr val="tx1">
                    <a:lumMod val="75000"/>
                    <a:lumOff val="25000"/>
                  </a:schemeClr>
                </a:solidFill>
                <a:latin typeface="Helvetica" pitchFamily="34" charset="0"/>
                <a:cs typeface="Helvetica" pitchFamily="34" charset="0"/>
              </a:rPr>
              <a:t>Beveel daarom uw pati</a:t>
            </a:r>
            <a:r>
              <a:rPr lang="fr-FR" sz="1000" b="1" dirty="0" smtClean="0">
                <a:latin typeface="Helvetica" pitchFamily="34" charset="0"/>
                <a:cs typeface="Helvetica" pitchFamily="34" charset="0"/>
              </a:rPr>
              <a:t>ë</a:t>
            </a:r>
            <a:r>
              <a:rPr lang="fr-FR" sz="1000" b="1" dirty="0" smtClean="0">
                <a:solidFill>
                  <a:schemeClr val="tx1">
                    <a:lumMod val="75000"/>
                    <a:lumOff val="25000"/>
                  </a:schemeClr>
                </a:solidFill>
                <a:latin typeface="Helvetica" pitchFamily="34" charset="0"/>
                <a:cs typeface="Helvetica" pitchFamily="34" charset="0"/>
              </a:rPr>
              <a:t>nten met overgewicht/obesitas Metabolic aan</a:t>
            </a:r>
            <a:r>
              <a:rPr lang="fr-FR" sz="1000" dirty="0" smtClean="0">
                <a:solidFill>
                  <a:schemeClr val="tx1">
                    <a:lumMod val="75000"/>
                    <a:lumOff val="25000"/>
                  </a:schemeClr>
                </a:solidFill>
                <a:latin typeface="Helvetica" pitchFamily="34" charset="0"/>
                <a:cs typeface="Helvetica" pitchFamily="34" charset="0"/>
              </a:rPr>
              <a:t>. </a:t>
            </a:r>
          </a:p>
          <a:p>
            <a:endParaRPr lang="fr-FR" sz="1000" dirty="0" smtClean="0">
              <a:solidFill>
                <a:schemeClr val="tx1">
                  <a:lumMod val="75000"/>
                  <a:lumOff val="25000"/>
                </a:schemeClr>
              </a:solidFill>
              <a:latin typeface="Helvetica" pitchFamily="34" charset="0"/>
              <a:cs typeface="Helvetica" pitchFamily="34" charset="0"/>
            </a:endParaRPr>
          </a:p>
          <a:p>
            <a:r>
              <a:rPr lang="fr-FR" sz="1000" dirty="0" smtClean="0">
                <a:solidFill>
                  <a:schemeClr val="tx1">
                    <a:lumMod val="75000"/>
                    <a:lumOff val="25000"/>
                  </a:schemeClr>
                </a:solidFill>
                <a:latin typeface="Helvetica" pitchFamily="34" charset="0"/>
                <a:cs typeface="Helvetica" pitchFamily="34" charset="0"/>
              </a:rPr>
              <a:t>Met vriendelijke</a:t>
            </a:r>
            <a:r>
              <a:rPr lang="fr-FR" sz="1000" dirty="0">
                <a:solidFill>
                  <a:schemeClr val="tx1">
                    <a:lumMod val="75000"/>
                    <a:lumOff val="25000"/>
                  </a:schemeClr>
                </a:solidFill>
                <a:latin typeface="Helvetica" pitchFamily="34" charset="0"/>
                <a:cs typeface="Helvetica" pitchFamily="34" charset="0"/>
              </a:rPr>
              <a:t> </a:t>
            </a:r>
            <a:r>
              <a:rPr lang="fr-FR" sz="1000" dirty="0" smtClean="0">
                <a:solidFill>
                  <a:schemeClr val="tx1">
                    <a:lumMod val="75000"/>
                    <a:lumOff val="25000"/>
                  </a:schemeClr>
                </a:solidFill>
                <a:latin typeface="Helvetica" pitchFamily="34" charset="0"/>
                <a:cs typeface="Helvetica" pitchFamily="34" charset="0"/>
              </a:rPr>
              <a:t>groet,</a:t>
            </a:r>
          </a:p>
          <a:p>
            <a:endParaRPr lang="fr-FR" sz="1000" dirty="0">
              <a:solidFill>
                <a:schemeClr val="tx1">
                  <a:lumMod val="75000"/>
                  <a:lumOff val="25000"/>
                </a:schemeClr>
              </a:solidFill>
              <a:latin typeface="Helvetica" pitchFamily="34" charset="0"/>
              <a:cs typeface="Helvetica" pitchFamily="34" charset="0"/>
            </a:endParaRPr>
          </a:p>
          <a:p>
            <a:r>
              <a:rPr lang="fr-FR" sz="1000" dirty="0" smtClean="0">
                <a:solidFill>
                  <a:schemeClr val="tx1">
                    <a:lumMod val="75000"/>
                    <a:lumOff val="25000"/>
                  </a:schemeClr>
                </a:solidFill>
                <a:latin typeface="Helvetica" pitchFamily="34" charset="0"/>
                <a:cs typeface="Helvetica" pitchFamily="34" charset="0"/>
              </a:rPr>
              <a:t>Het Hill’s Team</a:t>
            </a:r>
            <a:endParaRPr lang="fr-FR" sz="1000" dirty="0">
              <a:solidFill>
                <a:schemeClr val="tx1">
                  <a:lumMod val="75000"/>
                  <a:lumOff val="25000"/>
                </a:schemeClr>
              </a:solidFill>
              <a:latin typeface="Helvetica" pitchFamily="34" charset="0"/>
              <a:cs typeface="Helvetica" pitchFamily="34" charset="0"/>
            </a:endParaRPr>
          </a:p>
          <a:p>
            <a:pPr lvl="2"/>
            <a:endParaRPr lang="en-US" sz="1000" dirty="0">
              <a:solidFill>
                <a:schemeClr val="tx1">
                  <a:lumMod val="75000"/>
                  <a:lumOff val="25000"/>
                </a:schemeClr>
              </a:solidFill>
              <a:latin typeface="Helvetica" pitchFamily="34" charset="0"/>
              <a:cs typeface="Helvetica" pitchFamily="34" charset="0"/>
            </a:endParaRPr>
          </a:p>
        </p:txBody>
      </p:sp>
      <p:sp>
        <p:nvSpPr>
          <p:cNvPr id="4" name="ZoneTexte 3"/>
          <p:cNvSpPr txBox="1"/>
          <p:nvPr/>
        </p:nvSpPr>
        <p:spPr>
          <a:xfrm>
            <a:off x="5148406" y="50802"/>
            <a:ext cx="2414444" cy="246221"/>
          </a:xfrm>
          <a:prstGeom prst="rect">
            <a:avLst/>
          </a:prstGeom>
          <a:noFill/>
        </p:spPr>
        <p:txBody>
          <a:bodyPr wrap="none" rtlCol="0">
            <a:spAutoFit/>
          </a:bodyPr>
          <a:lstStyle/>
          <a:p>
            <a:r>
              <a:rPr lang="fr-FR" sz="1000" i="1" dirty="0" smtClean="0">
                <a:solidFill>
                  <a:srgbClr val="C00000"/>
                </a:solidFill>
              </a:rPr>
              <a:t>Verwijder deze slide </a:t>
            </a:r>
            <a:r>
              <a:rPr lang="fr-FR" sz="1000" i="1" dirty="0" err="1" smtClean="0">
                <a:solidFill>
                  <a:srgbClr val="C00000"/>
                </a:solidFill>
              </a:rPr>
              <a:t>voordat</a:t>
            </a:r>
            <a:r>
              <a:rPr lang="fr-FR" sz="1000" i="1" dirty="0" smtClean="0">
                <a:solidFill>
                  <a:srgbClr val="C00000"/>
                </a:solidFill>
              </a:rPr>
              <a:t> u </a:t>
            </a:r>
            <a:r>
              <a:rPr lang="fr-FR" sz="1000" i="1" dirty="0" err="1" smtClean="0">
                <a:solidFill>
                  <a:srgbClr val="C00000"/>
                </a:solidFill>
              </a:rPr>
              <a:t>gaat</a:t>
            </a:r>
            <a:r>
              <a:rPr lang="fr-FR" sz="1000" i="1" dirty="0" smtClean="0">
                <a:solidFill>
                  <a:srgbClr val="C00000"/>
                </a:solidFill>
              </a:rPr>
              <a:t> </a:t>
            </a:r>
            <a:r>
              <a:rPr lang="fr-FR" sz="1000" i="1" dirty="0" err="1" smtClean="0">
                <a:solidFill>
                  <a:srgbClr val="C00000"/>
                </a:solidFill>
              </a:rPr>
              <a:t>printen</a:t>
            </a:r>
            <a:endParaRPr lang="fr-FR" sz="1000" i="1" dirty="0">
              <a:solidFill>
                <a:srgbClr val="C00000"/>
              </a:solidFill>
            </a:endParaRPr>
          </a:p>
        </p:txBody>
      </p:sp>
      <p:sp>
        <p:nvSpPr>
          <p:cNvPr id="5" name="ZoneTexte 4"/>
          <p:cNvSpPr txBox="1"/>
          <p:nvPr/>
        </p:nvSpPr>
        <p:spPr>
          <a:xfrm>
            <a:off x="770926" y="5170977"/>
            <a:ext cx="2929007" cy="338554"/>
          </a:xfrm>
          <a:prstGeom prst="rect">
            <a:avLst/>
          </a:prstGeom>
          <a:noFill/>
        </p:spPr>
        <p:txBody>
          <a:bodyPr wrap="none" rtlCol="0">
            <a:spAutoFit/>
          </a:bodyPr>
          <a:lstStyle/>
          <a:p>
            <a:r>
              <a:rPr lang="fr-FR" sz="700" baseline="30000" dirty="0" smtClean="0">
                <a:solidFill>
                  <a:schemeClr val="tx1">
                    <a:lumMod val="75000"/>
                    <a:lumOff val="25000"/>
                  </a:schemeClr>
                </a:solidFill>
                <a:latin typeface="Gotham-Book"/>
              </a:rPr>
              <a:t>1</a:t>
            </a:r>
            <a:r>
              <a:rPr lang="fr-FR" sz="700" dirty="0" smtClean="0">
                <a:solidFill>
                  <a:schemeClr val="tx1">
                    <a:lumMod val="75000"/>
                    <a:lumOff val="25000"/>
                  </a:schemeClr>
                </a:solidFill>
                <a:latin typeface="Gotham-Book"/>
              </a:rPr>
              <a:t> </a:t>
            </a:r>
            <a:r>
              <a:rPr lang="en-US" sz="800" dirty="0"/>
              <a:t>Interne </a:t>
            </a:r>
            <a:r>
              <a:rPr lang="en-US" sz="800" dirty="0" err="1"/>
              <a:t>gegevens</a:t>
            </a:r>
            <a:r>
              <a:rPr lang="en-US" sz="800" dirty="0"/>
              <a:t>. Hill’s Pet Nutrition, Inc.</a:t>
            </a:r>
          </a:p>
          <a:p>
            <a:r>
              <a:rPr lang="nl-NL" sz="800" dirty="0"/>
              <a:t>™Handelsmerken in eigendom van Hill’s Pet Nutrition, Inc. ©2015</a:t>
            </a:r>
            <a:endParaRPr lang="en-US" sz="800" dirty="0"/>
          </a:p>
        </p:txBody>
      </p:sp>
    </p:spTree>
    <p:extLst>
      <p:ext uri="{BB962C8B-B14F-4D97-AF65-F5344CB8AC3E}">
        <p14:creationId xmlns:p14="http://schemas.microsoft.com/office/powerpoint/2010/main" val="26148262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8940" y="4484520"/>
            <a:ext cx="5808010" cy="938719"/>
          </a:xfrm>
          <a:prstGeom prst="rect">
            <a:avLst/>
          </a:prstGeom>
          <a:noFill/>
        </p:spPr>
        <p:txBody>
          <a:bodyPr wrap="square" rtlCol="0">
            <a:spAutoFit/>
          </a:bodyPr>
          <a:lstStyle/>
          <a:p>
            <a:r>
              <a:rPr lang="nl-NL" sz="1100" b="1" dirty="0">
                <a:solidFill>
                  <a:schemeClr val="accent5">
                    <a:lumMod val="75000"/>
                  </a:schemeClr>
                </a:solidFill>
              </a:rPr>
              <a:t>Treed toe tot de 88%* </a:t>
            </a:r>
            <a:r>
              <a:rPr lang="nl-NL" sz="1100" dirty="0">
                <a:solidFill>
                  <a:schemeClr val="accent5">
                    <a:lumMod val="75000"/>
                  </a:schemeClr>
                </a:solidFill>
              </a:rPr>
              <a:t>van de huisdieren </a:t>
            </a:r>
            <a:r>
              <a:rPr lang="nl-NL" sz="1100" dirty="0" smtClean="0">
                <a:solidFill>
                  <a:schemeClr val="accent5">
                    <a:lumMod val="75000"/>
                  </a:schemeClr>
                </a:solidFill>
              </a:rPr>
              <a:t>die thuis </a:t>
            </a:r>
            <a:r>
              <a:rPr lang="nl-NL" sz="1100" dirty="0">
                <a:solidFill>
                  <a:schemeClr val="accent5">
                    <a:lumMod val="75000"/>
                  </a:schemeClr>
                </a:solidFill>
              </a:rPr>
              <a:t>binnen twee maanden gewicht </a:t>
            </a:r>
            <a:r>
              <a:rPr lang="nl-NL" sz="1100" dirty="0" smtClean="0">
                <a:solidFill>
                  <a:schemeClr val="accent5">
                    <a:lumMod val="75000"/>
                  </a:schemeClr>
                </a:solidFill>
              </a:rPr>
              <a:t>verloor.</a:t>
            </a:r>
            <a:endParaRPr lang="nl-NL" sz="1100" dirty="0">
              <a:solidFill>
                <a:schemeClr val="accent5">
                  <a:lumMod val="75000"/>
                </a:schemeClr>
              </a:solidFill>
            </a:endParaRPr>
          </a:p>
          <a:p>
            <a:r>
              <a:rPr lang="en-US" sz="1100" dirty="0" err="1">
                <a:solidFill>
                  <a:schemeClr val="accent5">
                    <a:lumMod val="75000"/>
                  </a:schemeClr>
                </a:solidFill>
              </a:rPr>
              <a:t>Verkrijgbaar</a:t>
            </a:r>
            <a:r>
              <a:rPr lang="en-US" sz="1100" dirty="0">
                <a:solidFill>
                  <a:schemeClr val="accent5">
                    <a:lumMod val="75000"/>
                  </a:schemeClr>
                </a:solidFill>
              </a:rPr>
              <a:t> </a:t>
            </a:r>
            <a:r>
              <a:rPr lang="en-US" sz="1100" dirty="0" err="1">
                <a:solidFill>
                  <a:schemeClr val="accent5">
                    <a:lumMod val="75000"/>
                  </a:schemeClr>
                </a:solidFill>
              </a:rPr>
              <a:t>als</a:t>
            </a:r>
            <a:r>
              <a:rPr lang="en-US" sz="1100" dirty="0">
                <a:solidFill>
                  <a:schemeClr val="accent5">
                    <a:lumMod val="75000"/>
                  </a:schemeClr>
                </a:solidFill>
              </a:rPr>
              <a:t> </a:t>
            </a:r>
            <a:r>
              <a:rPr lang="en-US" sz="1100" dirty="0" err="1">
                <a:solidFill>
                  <a:schemeClr val="accent5">
                    <a:lumMod val="75000"/>
                  </a:schemeClr>
                </a:solidFill>
              </a:rPr>
              <a:t>droogvoer</a:t>
            </a:r>
            <a:r>
              <a:rPr lang="en-US" sz="1100" dirty="0">
                <a:solidFill>
                  <a:schemeClr val="accent5">
                    <a:lumMod val="75000"/>
                  </a:schemeClr>
                </a:solidFill>
              </a:rPr>
              <a:t>, </a:t>
            </a:r>
            <a:r>
              <a:rPr lang="en-US" sz="1100" dirty="0" err="1" smtClean="0">
                <a:solidFill>
                  <a:schemeClr val="accent5">
                    <a:lumMod val="75000"/>
                  </a:schemeClr>
                </a:solidFill>
              </a:rPr>
              <a:t>blikvoer</a:t>
            </a:r>
            <a:r>
              <a:rPr lang="en-US" sz="1100" dirty="0" smtClean="0">
                <a:solidFill>
                  <a:schemeClr val="accent5">
                    <a:lumMod val="75000"/>
                  </a:schemeClr>
                </a:solidFill>
              </a:rPr>
              <a:t> en </a:t>
            </a:r>
            <a:r>
              <a:rPr lang="en-US" sz="1100" dirty="0" err="1">
                <a:solidFill>
                  <a:schemeClr val="accent5">
                    <a:lumMod val="75000"/>
                  </a:schemeClr>
                </a:solidFill>
              </a:rPr>
              <a:t>heerlijke</a:t>
            </a:r>
            <a:r>
              <a:rPr lang="en-US" sz="1100" dirty="0">
                <a:solidFill>
                  <a:schemeClr val="accent5">
                    <a:lumMod val="75000"/>
                  </a:schemeClr>
                </a:solidFill>
              </a:rPr>
              <a:t> snacks.</a:t>
            </a:r>
          </a:p>
          <a:p>
            <a:endParaRPr lang="nl-NL" sz="1100" dirty="0" smtClean="0">
              <a:solidFill>
                <a:schemeClr val="accent5">
                  <a:lumMod val="75000"/>
                </a:schemeClr>
              </a:solidFill>
            </a:endParaRPr>
          </a:p>
          <a:p>
            <a:r>
              <a:rPr lang="nl-NL" sz="1100" dirty="0" smtClean="0">
                <a:solidFill>
                  <a:schemeClr val="accent5">
                    <a:lumMod val="75000"/>
                  </a:schemeClr>
                </a:solidFill>
              </a:rPr>
              <a:t>Leer </a:t>
            </a:r>
            <a:r>
              <a:rPr lang="nl-NL" sz="1100" dirty="0">
                <a:solidFill>
                  <a:schemeClr val="accent5">
                    <a:lumMod val="75000"/>
                  </a:schemeClr>
                </a:solidFill>
              </a:rPr>
              <a:t>meer over Metabolic voor honden en katten op</a:t>
            </a:r>
          </a:p>
          <a:p>
            <a:r>
              <a:rPr lang="en-US" sz="1100" b="1" dirty="0">
                <a:solidFill>
                  <a:schemeClr val="accent5">
                    <a:lumMod val="75000"/>
                  </a:schemeClr>
                </a:solidFill>
              </a:rPr>
              <a:t>www.HillsPet.nl/Metabolic of www.HillsPet.be/Metabolic</a:t>
            </a:r>
            <a:endParaRPr lang="en-US" sz="800" dirty="0">
              <a:solidFill>
                <a:schemeClr val="accent5">
                  <a:lumMod val="75000"/>
                </a:schemeClr>
              </a:solidFill>
              <a:latin typeface="Helvetica" pitchFamily="34" charset="0"/>
            </a:endParaRPr>
          </a:p>
        </p:txBody>
      </p:sp>
      <p:sp>
        <p:nvSpPr>
          <p:cNvPr id="7" name="TextBox 6"/>
          <p:cNvSpPr txBox="1"/>
          <p:nvPr/>
        </p:nvSpPr>
        <p:spPr>
          <a:xfrm>
            <a:off x="1305442" y="3240930"/>
            <a:ext cx="2591794" cy="461665"/>
          </a:xfrm>
          <a:prstGeom prst="rect">
            <a:avLst/>
          </a:prstGeom>
          <a:noFill/>
        </p:spPr>
        <p:txBody>
          <a:bodyPr wrap="square" rtlCol="0">
            <a:spAutoFit/>
          </a:bodyPr>
          <a:lstStyle/>
          <a:p>
            <a:r>
              <a:rPr lang="en-US" sz="1200" dirty="0" smtClean="0">
                <a:solidFill>
                  <a:srgbClr val="004A99"/>
                </a:solidFill>
                <a:latin typeface="Helvetica" pitchFamily="34" charset="0"/>
              </a:rPr>
              <a:t>   22 kg</a:t>
            </a:r>
            <a:r>
              <a:rPr lang="en-US" sz="1200" dirty="0">
                <a:solidFill>
                  <a:srgbClr val="004A99"/>
                </a:solidFill>
                <a:latin typeface="Helvetica" pitchFamily="34" charset="0"/>
              </a:rPr>
              <a:t> </a:t>
            </a:r>
            <a:r>
              <a:rPr lang="en-US" sz="1200" dirty="0" smtClean="0">
                <a:solidFill>
                  <a:srgbClr val="004A99"/>
                </a:solidFill>
                <a:latin typeface="Helvetica" pitchFamily="34" charset="0"/>
              </a:rPr>
              <a:t> Het </a:t>
            </a:r>
            <a:r>
              <a:rPr lang="en-US" sz="1200" dirty="0" err="1" smtClean="0">
                <a:solidFill>
                  <a:srgbClr val="004A99"/>
                </a:solidFill>
                <a:latin typeface="Helvetica" pitchFamily="34" charset="0"/>
              </a:rPr>
              <a:t>leven</a:t>
            </a:r>
            <a:r>
              <a:rPr lang="en-US" sz="1200" dirty="0" smtClean="0">
                <a:solidFill>
                  <a:srgbClr val="004A99"/>
                </a:solidFill>
                <a:latin typeface="Helvetica" pitchFamily="34" charset="0"/>
              </a:rPr>
              <a:t> is </a:t>
            </a:r>
            <a:r>
              <a:rPr lang="en-US" sz="1200" dirty="0" err="1" smtClean="0">
                <a:solidFill>
                  <a:srgbClr val="004A99"/>
                </a:solidFill>
                <a:latin typeface="Helvetica" pitchFamily="34" charset="0"/>
              </a:rPr>
              <a:t>zwaar</a:t>
            </a:r>
            <a:endParaRPr lang="en-US" sz="1200" dirty="0" smtClean="0">
              <a:solidFill>
                <a:srgbClr val="004A99"/>
              </a:solidFill>
              <a:latin typeface="Helvetica" pitchFamily="34" charset="0"/>
            </a:endParaRPr>
          </a:p>
          <a:p>
            <a:endParaRPr lang="en-US" sz="1200" dirty="0">
              <a:solidFill>
                <a:srgbClr val="004A99"/>
              </a:solidFill>
              <a:latin typeface="Helvetica" pitchFamily="34" charset="0"/>
            </a:endParaRPr>
          </a:p>
        </p:txBody>
      </p:sp>
      <p:sp>
        <p:nvSpPr>
          <p:cNvPr id="8" name="TextBox 7"/>
          <p:cNvSpPr txBox="1"/>
          <p:nvPr/>
        </p:nvSpPr>
        <p:spPr>
          <a:xfrm rot="281921">
            <a:off x="3905028" y="3283963"/>
            <a:ext cx="2302136" cy="284693"/>
          </a:xfrm>
          <a:prstGeom prst="rect">
            <a:avLst/>
          </a:prstGeom>
          <a:noFill/>
        </p:spPr>
        <p:txBody>
          <a:bodyPr wrap="square" rtlCol="0">
            <a:spAutoFit/>
          </a:bodyPr>
          <a:lstStyle/>
          <a:p>
            <a:r>
              <a:rPr lang="en-US" sz="1200" dirty="0" smtClean="0">
                <a:solidFill>
                  <a:srgbClr val="004A99"/>
                </a:solidFill>
                <a:latin typeface="Helvetica" pitchFamily="34" charset="0"/>
              </a:rPr>
              <a:t>14,1 kg Het </a:t>
            </a:r>
            <a:r>
              <a:rPr lang="en-US" sz="1200" dirty="0" err="1" smtClean="0">
                <a:solidFill>
                  <a:srgbClr val="004A99"/>
                </a:solidFill>
                <a:latin typeface="Helvetica" pitchFamily="34" charset="0"/>
              </a:rPr>
              <a:t>leven</a:t>
            </a:r>
            <a:r>
              <a:rPr lang="en-US" sz="1200" dirty="0" smtClean="0">
                <a:solidFill>
                  <a:srgbClr val="004A99"/>
                </a:solidFill>
                <a:latin typeface="Helvetica" pitchFamily="34" charset="0"/>
              </a:rPr>
              <a:t> is </a:t>
            </a:r>
            <a:r>
              <a:rPr lang="en-US" sz="1200" dirty="0" err="1" smtClean="0">
                <a:solidFill>
                  <a:srgbClr val="004A99"/>
                </a:solidFill>
                <a:latin typeface="Helvetica" pitchFamily="34" charset="0"/>
              </a:rPr>
              <a:t>leuk</a:t>
            </a:r>
            <a:endParaRPr lang="en-US" sz="1200" dirty="0">
              <a:solidFill>
                <a:srgbClr val="004A99"/>
              </a:solidFill>
              <a:latin typeface="Helvetica" pitchFamily="34" charset="0"/>
            </a:endParaRPr>
          </a:p>
        </p:txBody>
      </p:sp>
      <p:sp>
        <p:nvSpPr>
          <p:cNvPr id="6" name="ZoneTexte 5"/>
          <p:cNvSpPr txBox="1"/>
          <p:nvPr/>
        </p:nvSpPr>
        <p:spPr>
          <a:xfrm>
            <a:off x="268940" y="5368509"/>
            <a:ext cx="2929007" cy="338554"/>
          </a:xfrm>
          <a:prstGeom prst="rect">
            <a:avLst/>
          </a:prstGeom>
          <a:noFill/>
        </p:spPr>
        <p:txBody>
          <a:bodyPr wrap="none" rtlCol="0">
            <a:spAutoFit/>
          </a:bodyPr>
          <a:lstStyle/>
          <a:p>
            <a:r>
              <a:rPr lang="en-US" sz="800" dirty="0">
                <a:solidFill>
                  <a:schemeClr val="accent5">
                    <a:lumMod val="75000"/>
                  </a:schemeClr>
                </a:solidFill>
              </a:rPr>
              <a:t>*Interne </a:t>
            </a:r>
            <a:r>
              <a:rPr lang="en-US" sz="800" dirty="0" err="1">
                <a:solidFill>
                  <a:schemeClr val="accent5">
                    <a:lumMod val="75000"/>
                  </a:schemeClr>
                </a:solidFill>
              </a:rPr>
              <a:t>gegevens</a:t>
            </a:r>
            <a:r>
              <a:rPr lang="en-US" sz="800" dirty="0">
                <a:solidFill>
                  <a:schemeClr val="accent5">
                    <a:lumMod val="75000"/>
                  </a:schemeClr>
                </a:solidFill>
              </a:rPr>
              <a:t>, Hill’s Pet Nutrition, Inc.</a:t>
            </a:r>
          </a:p>
          <a:p>
            <a:r>
              <a:rPr lang="nl-NL" sz="800" dirty="0">
                <a:solidFill>
                  <a:schemeClr val="accent5">
                    <a:lumMod val="75000"/>
                  </a:schemeClr>
                </a:solidFill>
              </a:rPr>
              <a:t>™Handelsmerken in eigendom van Hill’s Pet Nutrition, Inc. ©2015</a:t>
            </a:r>
            <a:endParaRPr lang="fr-FR" sz="900" i="1" dirty="0">
              <a:solidFill>
                <a:schemeClr val="accent5">
                  <a:lumMod val="75000"/>
                </a:schemeClr>
              </a:solidFill>
              <a:latin typeface="Helvetica" pitchFamily="34" charset="0"/>
              <a:cs typeface="Helvetica" pitchFamily="34" charset="0"/>
            </a:endParaRPr>
          </a:p>
        </p:txBody>
      </p:sp>
      <p:sp>
        <p:nvSpPr>
          <p:cNvPr id="10" name="TextBox 9"/>
          <p:cNvSpPr txBox="1"/>
          <p:nvPr/>
        </p:nvSpPr>
        <p:spPr>
          <a:xfrm>
            <a:off x="268940" y="3634473"/>
            <a:ext cx="3864909" cy="830997"/>
          </a:xfrm>
          <a:prstGeom prst="rect">
            <a:avLst/>
          </a:prstGeom>
          <a:noFill/>
        </p:spPr>
        <p:txBody>
          <a:bodyPr wrap="square" rtlCol="0">
            <a:spAutoFit/>
          </a:bodyPr>
          <a:lstStyle/>
          <a:p>
            <a:r>
              <a:rPr lang="en-US" sz="1600" b="1" dirty="0" err="1" smtClean="0">
                <a:solidFill>
                  <a:schemeClr val="accent6">
                    <a:lumMod val="50000"/>
                  </a:schemeClr>
                </a:solidFill>
              </a:rPr>
              <a:t>Een</a:t>
            </a:r>
            <a:r>
              <a:rPr lang="en-US" sz="1600" b="1" dirty="0" smtClean="0">
                <a:solidFill>
                  <a:schemeClr val="accent6">
                    <a:lumMod val="50000"/>
                  </a:schemeClr>
                </a:solidFill>
              </a:rPr>
              <a:t> </a:t>
            </a:r>
            <a:r>
              <a:rPr lang="en-US" sz="1600" b="1" dirty="0" err="1" smtClean="0">
                <a:solidFill>
                  <a:schemeClr val="accent6">
                    <a:lumMod val="50000"/>
                  </a:schemeClr>
                </a:solidFill>
              </a:rPr>
              <a:t>afvalprogramma</a:t>
            </a:r>
            <a:r>
              <a:rPr lang="en-US" sz="1600" b="1" dirty="0" smtClean="0">
                <a:solidFill>
                  <a:schemeClr val="accent6">
                    <a:lumMod val="50000"/>
                  </a:schemeClr>
                </a:solidFill>
              </a:rPr>
              <a:t> </a:t>
            </a:r>
            <a:r>
              <a:rPr lang="en-US" sz="1600" b="1" dirty="0" err="1" smtClean="0">
                <a:solidFill>
                  <a:schemeClr val="accent6">
                    <a:lumMod val="50000"/>
                  </a:schemeClr>
                </a:solidFill>
              </a:rPr>
              <a:t>dat</a:t>
            </a:r>
            <a:r>
              <a:rPr lang="en-US" sz="1600" b="1" dirty="0" smtClean="0">
                <a:solidFill>
                  <a:schemeClr val="accent6">
                    <a:lumMod val="50000"/>
                  </a:schemeClr>
                </a:solidFill>
              </a:rPr>
              <a:t> </a:t>
            </a:r>
          </a:p>
          <a:p>
            <a:r>
              <a:rPr lang="en-US" sz="1600" b="1" dirty="0" smtClean="0">
                <a:solidFill>
                  <a:schemeClr val="accent6">
                    <a:lumMod val="50000"/>
                  </a:schemeClr>
                </a:solidFill>
              </a:rPr>
              <a:t>in de </a:t>
            </a:r>
            <a:r>
              <a:rPr lang="en-US" sz="1600" b="1" dirty="0" err="1" smtClean="0">
                <a:solidFill>
                  <a:schemeClr val="accent6">
                    <a:lumMod val="50000"/>
                  </a:schemeClr>
                </a:solidFill>
              </a:rPr>
              <a:t>echte</a:t>
            </a:r>
            <a:r>
              <a:rPr lang="en-US" sz="1600" b="1" dirty="0" smtClean="0">
                <a:solidFill>
                  <a:schemeClr val="accent6">
                    <a:lumMod val="50000"/>
                  </a:schemeClr>
                </a:solidFill>
              </a:rPr>
              <a:t> </a:t>
            </a:r>
            <a:r>
              <a:rPr lang="en-US" sz="1600" b="1" dirty="0" err="1" smtClean="0">
                <a:solidFill>
                  <a:schemeClr val="accent6">
                    <a:lumMod val="50000"/>
                  </a:schemeClr>
                </a:solidFill>
              </a:rPr>
              <a:t>wereld</a:t>
            </a:r>
            <a:r>
              <a:rPr lang="en-US" sz="1600" b="1" dirty="0" smtClean="0">
                <a:solidFill>
                  <a:schemeClr val="accent6">
                    <a:lumMod val="50000"/>
                  </a:schemeClr>
                </a:solidFill>
              </a:rPr>
              <a:t> </a:t>
            </a:r>
            <a:r>
              <a:rPr lang="en-US" sz="1600" b="1" dirty="0" err="1" smtClean="0">
                <a:solidFill>
                  <a:schemeClr val="accent6">
                    <a:lumMod val="50000"/>
                  </a:schemeClr>
                </a:solidFill>
              </a:rPr>
              <a:t>werkt</a:t>
            </a:r>
            <a:r>
              <a:rPr lang="en-US" sz="1600" b="1" dirty="0" smtClean="0">
                <a:solidFill>
                  <a:schemeClr val="accent6">
                    <a:lumMod val="50000"/>
                  </a:schemeClr>
                </a:solidFill>
              </a:rPr>
              <a:t>!</a:t>
            </a:r>
            <a:r>
              <a:rPr lang="en-US" sz="1600" b="1" dirty="0" smtClean="0">
                <a:solidFill>
                  <a:schemeClr val="accent5"/>
                </a:solidFill>
              </a:rPr>
              <a:t> </a:t>
            </a:r>
          </a:p>
          <a:p>
            <a:r>
              <a:rPr lang="en-US" sz="1600" b="1" dirty="0">
                <a:solidFill>
                  <a:schemeClr val="accent5"/>
                </a:solidFill>
              </a:rPr>
              <a:t>	</a:t>
            </a:r>
            <a:r>
              <a:rPr lang="en-US" sz="1600" b="1" dirty="0" smtClean="0">
                <a:solidFill>
                  <a:schemeClr val="accent5"/>
                </a:solidFill>
              </a:rPr>
              <a:t>		  </a:t>
            </a:r>
            <a:endParaRPr lang="en-US" dirty="0">
              <a:solidFill>
                <a:schemeClr val="accent5"/>
              </a:solidFill>
              <a:latin typeface="Helvetica" pitchFamily="34" charset="0"/>
            </a:endParaRPr>
          </a:p>
        </p:txBody>
      </p:sp>
      <p:cxnSp>
        <p:nvCxnSpPr>
          <p:cNvPr id="11" name="Straight Connector 10"/>
          <p:cNvCxnSpPr/>
          <p:nvPr/>
        </p:nvCxnSpPr>
        <p:spPr>
          <a:xfrm flipV="1">
            <a:off x="872015" y="3979667"/>
            <a:ext cx="416617" cy="200275"/>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Freeform 11"/>
          <p:cNvSpPr/>
          <p:nvPr/>
        </p:nvSpPr>
        <p:spPr>
          <a:xfrm>
            <a:off x="1772102" y="4109521"/>
            <a:ext cx="344019" cy="140842"/>
          </a:xfrm>
          <a:custGeom>
            <a:avLst/>
            <a:gdLst>
              <a:gd name="connsiteX0" fmla="*/ 0 w 421067"/>
              <a:gd name="connsiteY0" fmla="*/ 123825 h 129402"/>
              <a:gd name="connsiteX1" fmla="*/ 209550 w 421067"/>
              <a:gd name="connsiteY1" fmla="*/ 0 h 129402"/>
              <a:gd name="connsiteX2" fmla="*/ 409575 w 421067"/>
              <a:gd name="connsiteY2" fmla="*/ 123825 h 129402"/>
              <a:gd name="connsiteX3" fmla="*/ 400050 w 421067"/>
              <a:gd name="connsiteY3" fmla="*/ 114300 h 129402"/>
            </a:gdLst>
            <a:ahLst/>
            <a:cxnLst>
              <a:cxn ang="0">
                <a:pos x="connsiteX0" y="connsiteY0"/>
              </a:cxn>
              <a:cxn ang="0">
                <a:pos x="connsiteX1" y="connsiteY1"/>
              </a:cxn>
              <a:cxn ang="0">
                <a:pos x="connsiteX2" y="connsiteY2"/>
              </a:cxn>
              <a:cxn ang="0">
                <a:pos x="connsiteX3" y="connsiteY3"/>
              </a:cxn>
            </a:cxnLst>
            <a:rect l="l" t="t" r="r" b="b"/>
            <a:pathLst>
              <a:path w="421067" h="129402">
                <a:moveTo>
                  <a:pt x="0" y="123825"/>
                </a:moveTo>
                <a:cubicBezTo>
                  <a:pt x="70644" y="61912"/>
                  <a:pt x="141288" y="0"/>
                  <a:pt x="209550" y="0"/>
                </a:cubicBezTo>
                <a:cubicBezTo>
                  <a:pt x="277812" y="0"/>
                  <a:pt x="377825" y="104775"/>
                  <a:pt x="409575" y="123825"/>
                </a:cubicBezTo>
                <a:cubicBezTo>
                  <a:pt x="441325" y="142875"/>
                  <a:pt x="396875" y="106362"/>
                  <a:pt x="400050" y="1143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rot="21206297">
            <a:off x="1472432" y="4175944"/>
            <a:ext cx="1457928" cy="284693"/>
          </a:xfrm>
          <a:prstGeom prst="rect">
            <a:avLst/>
          </a:prstGeom>
          <a:noFill/>
        </p:spPr>
        <p:txBody>
          <a:bodyPr wrap="square" rtlCol="0">
            <a:spAutoFit/>
          </a:bodyPr>
          <a:lstStyle/>
          <a:p>
            <a:r>
              <a:rPr lang="en-US" b="1" dirty="0" smtClean="0">
                <a:solidFill>
                  <a:schemeClr val="accent5">
                    <a:lumMod val="75000"/>
                  </a:schemeClr>
                </a:solidFill>
              </a:rPr>
              <a:t>Van</a:t>
            </a:r>
            <a:r>
              <a:rPr lang="fr-FR" dirty="0">
                <a:solidFill>
                  <a:schemeClr val="accent5">
                    <a:lumMod val="75000"/>
                  </a:schemeClr>
                </a:solidFill>
              </a:rPr>
              <a:t> </a:t>
            </a:r>
            <a:r>
              <a:rPr lang="en-US" b="1" dirty="0" err="1" smtClean="0">
                <a:solidFill>
                  <a:schemeClr val="accent5">
                    <a:lumMod val="75000"/>
                  </a:schemeClr>
                </a:solidFill>
              </a:rPr>
              <a:t>Baronne</a:t>
            </a:r>
            <a:endParaRPr lang="fr-FR" dirty="0">
              <a:solidFill>
                <a:schemeClr val="accent5">
                  <a:lumMod val="75000"/>
                </a:schemeClr>
              </a:solidFill>
            </a:endParaRPr>
          </a:p>
        </p:txBody>
      </p:sp>
    </p:spTree>
    <p:extLst>
      <p:ext uri="{BB962C8B-B14F-4D97-AF65-F5344CB8AC3E}">
        <p14:creationId xmlns:p14="http://schemas.microsoft.com/office/powerpoint/2010/main" val="25113082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8940" y="4503969"/>
            <a:ext cx="5531784" cy="1061829"/>
          </a:xfrm>
          <a:prstGeom prst="rect">
            <a:avLst/>
          </a:prstGeom>
          <a:noFill/>
        </p:spPr>
        <p:txBody>
          <a:bodyPr wrap="square" rtlCol="0">
            <a:spAutoFit/>
          </a:bodyPr>
          <a:lstStyle/>
          <a:p>
            <a:r>
              <a:rPr lang="nl-NL" sz="1100" b="1" dirty="0">
                <a:solidFill>
                  <a:schemeClr val="accent5">
                    <a:lumMod val="75000"/>
                  </a:schemeClr>
                </a:solidFill>
              </a:rPr>
              <a:t>Treed toe tot de 88%* </a:t>
            </a:r>
            <a:r>
              <a:rPr lang="nl-NL" sz="1100" dirty="0">
                <a:solidFill>
                  <a:schemeClr val="accent5">
                    <a:lumMod val="75000"/>
                  </a:schemeClr>
                </a:solidFill>
              </a:rPr>
              <a:t>van de huisdieren die thuis binnen twee maanden gewicht </a:t>
            </a:r>
            <a:r>
              <a:rPr lang="nl-NL" sz="1100" dirty="0" smtClean="0">
                <a:solidFill>
                  <a:schemeClr val="accent5">
                    <a:lumMod val="75000"/>
                  </a:schemeClr>
                </a:solidFill>
              </a:rPr>
              <a:t>verloor.</a:t>
            </a:r>
            <a:endParaRPr lang="nl-NL" sz="1100" dirty="0">
              <a:solidFill>
                <a:schemeClr val="accent5">
                  <a:lumMod val="75000"/>
                </a:schemeClr>
              </a:solidFill>
            </a:endParaRPr>
          </a:p>
          <a:p>
            <a:r>
              <a:rPr lang="en-US" sz="1100" dirty="0" err="1">
                <a:solidFill>
                  <a:schemeClr val="accent5">
                    <a:lumMod val="75000"/>
                  </a:schemeClr>
                </a:solidFill>
              </a:rPr>
              <a:t>Verkrijgbaar</a:t>
            </a:r>
            <a:r>
              <a:rPr lang="en-US" sz="1100" dirty="0">
                <a:solidFill>
                  <a:schemeClr val="accent5">
                    <a:lumMod val="75000"/>
                  </a:schemeClr>
                </a:solidFill>
              </a:rPr>
              <a:t> </a:t>
            </a:r>
            <a:r>
              <a:rPr lang="en-US" sz="1100" dirty="0" err="1">
                <a:solidFill>
                  <a:schemeClr val="accent5">
                    <a:lumMod val="75000"/>
                  </a:schemeClr>
                </a:solidFill>
              </a:rPr>
              <a:t>als</a:t>
            </a:r>
            <a:r>
              <a:rPr lang="en-US" sz="1100" dirty="0">
                <a:solidFill>
                  <a:schemeClr val="accent5">
                    <a:lumMod val="75000"/>
                  </a:schemeClr>
                </a:solidFill>
              </a:rPr>
              <a:t> </a:t>
            </a:r>
            <a:r>
              <a:rPr lang="en-US" sz="1100" dirty="0" err="1">
                <a:solidFill>
                  <a:schemeClr val="accent5">
                    <a:lumMod val="75000"/>
                  </a:schemeClr>
                </a:solidFill>
              </a:rPr>
              <a:t>droogvoer</a:t>
            </a:r>
            <a:r>
              <a:rPr lang="en-US" sz="1100" dirty="0">
                <a:solidFill>
                  <a:schemeClr val="accent5">
                    <a:lumMod val="75000"/>
                  </a:schemeClr>
                </a:solidFill>
              </a:rPr>
              <a:t>, </a:t>
            </a:r>
            <a:r>
              <a:rPr lang="en-US" sz="1100" dirty="0" err="1" smtClean="0">
                <a:solidFill>
                  <a:schemeClr val="accent5">
                    <a:lumMod val="75000"/>
                  </a:schemeClr>
                </a:solidFill>
              </a:rPr>
              <a:t>blikvoer</a:t>
            </a:r>
            <a:r>
              <a:rPr lang="en-US" sz="1100" dirty="0" smtClean="0">
                <a:solidFill>
                  <a:schemeClr val="accent5">
                    <a:lumMod val="75000"/>
                  </a:schemeClr>
                </a:solidFill>
              </a:rPr>
              <a:t> en </a:t>
            </a:r>
            <a:r>
              <a:rPr lang="en-US" sz="1100" dirty="0" err="1">
                <a:solidFill>
                  <a:schemeClr val="accent5">
                    <a:lumMod val="75000"/>
                  </a:schemeClr>
                </a:solidFill>
              </a:rPr>
              <a:t>heerlijke</a:t>
            </a:r>
            <a:r>
              <a:rPr lang="en-US" sz="1100" dirty="0">
                <a:solidFill>
                  <a:schemeClr val="accent5">
                    <a:lumMod val="75000"/>
                  </a:schemeClr>
                </a:solidFill>
              </a:rPr>
              <a:t> snacks</a:t>
            </a:r>
            <a:r>
              <a:rPr lang="en-US" sz="1100" dirty="0" smtClean="0">
                <a:solidFill>
                  <a:schemeClr val="accent5">
                    <a:lumMod val="75000"/>
                  </a:schemeClr>
                </a:solidFill>
              </a:rPr>
              <a:t>.</a:t>
            </a:r>
            <a:endParaRPr lang="en-US" sz="1100" dirty="0" smtClean="0">
              <a:solidFill>
                <a:srgbClr val="004A99"/>
              </a:solidFill>
              <a:latin typeface="Helvetica" pitchFamily="34" charset="0"/>
            </a:endParaRPr>
          </a:p>
          <a:p>
            <a:endParaRPr lang="nl-NL" sz="1100" dirty="0" smtClean="0">
              <a:solidFill>
                <a:schemeClr val="accent5">
                  <a:lumMod val="75000"/>
                </a:schemeClr>
              </a:solidFill>
            </a:endParaRPr>
          </a:p>
          <a:p>
            <a:r>
              <a:rPr lang="nl-NL" sz="1100" dirty="0" smtClean="0">
                <a:solidFill>
                  <a:schemeClr val="accent5">
                    <a:lumMod val="75000"/>
                  </a:schemeClr>
                </a:solidFill>
              </a:rPr>
              <a:t>Leer </a:t>
            </a:r>
            <a:r>
              <a:rPr lang="nl-NL" sz="1100" dirty="0">
                <a:solidFill>
                  <a:schemeClr val="accent5">
                    <a:lumMod val="75000"/>
                  </a:schemeClr>
                </a:solidFill>
              </a:rPr>
              <a:t>meer over Metabolic voor honden en katten op</a:t>
            </a:r>
          </a:p>
          <a:p>
            <a:r>
              <a:rPr lang="en-US" sz="1100" b="1" dirty="0">
                <a:solidFill>
                  <a:schemeClr val="accent5">
                    <a:lumMod val="75000"/>
                  </a:schemeClr>
                </a:solidFill>
              </a:rPr>
              <a:t>www.HillsPet.nl/Metabolic of www.HillsPet.be/Metabolic</a:t>
            </a:r>
            <a:endParaRPr lang="en-US" sz="800" dirty="0">
              <a:solidFill>
                <a:schemeClr val="accent5">
                  <a:lumMod val="75000"/>
                </a:schemeClr>
              </a:solidFill>
              <a:latin typeface="Helvetica" pitchFamily="34" charset="0"/>
            </a:endParaRPr>
          </a:p>
          <a:p>
            <a:endParaRPr lang="en-US" sz="800" dirty="0">
              <a:solidFill>
                <a:srgbClr val="004A99"/>
              </a:solidFill>
              <a:latin typeface="Helvetica" pitchFamily="34" charset="0"/>
            </a:endParaRPr>
          </a:p>
        </p:txBody>
      </p:sp>
      <p:sp>
        <p:nvSpPr>
          <p:cNvPr id="3" name="TextBox 2"/>
          <p:cNvSpPr txBox="1"/>
          <p:nvPr/>
        </p:nvSpPr>
        <p:spPr>
          <a:xfrm>
            <a:off x="268940" y="3607657"/>
            <a:ext cx="3864909" cy="830997"/>
          </a:xfrm>
          <a:prstGeom prst="rect">
            <a:avLst/>
          </a:prstGeom>
          <a:noFill/>
        </p:spPr>
        <p:txBody>
          <a:bodyPr wrap="square" rtlCol="0">
            <a:spAutoFit/>
          </a:bodyPr>
          <a:lstStyle/>
          <a:p>
            <a:r>
              <a:rPr lang="en-US" sz="1600" b="1" dirty="0" err="1" smtClean="0">
                <a:solidFill>
                  <a:srgbClr val="4E5B20"/>
                </a:solidFill>
              </a:rPr>
              <a:t>Een</a:t>
            </a:r>
            <a:r>
              <a:rPr lang="en-US" sz="1600" b="1" dirty="0" smtClean="0">
                <a:solidFill>
                  <a:srgbClr val="4E5B20"/>
                </a:solidFill>
              </a:rPr>
              <a:t> </a:t>
            </a:r>
            <a:r>
              <a:rPr lang="en-US" sz="1600" b="1" dirty="0" err="1" smtClean="0">
                <a:solidFill>
                  <a:srgbClr val="4E5B20"/>
                </a:solidFill>
              </a:rPr>
              <a:t>afvalprogramma</a:t>
            </a:r>
            <a:r>
              <a:rPr lang="en-US" sz="1600" b="1" dirty="0" smtClean="0">
                <a:solidFill>
                  <a:srgbClr val="4E5B20"/>
                </a:solidFill>
              </a:rPr>
              <a:t> </a:t>
            </a:r>
            <a:r>
              <a:rPr lang="en-US" sz="1600" b="1" dirty="0" err="1" smtClean="0">
                <a:solidFill>
                  <a:srgbClr val="4E5B20"/>
                </a:solidFill>
              </a:rPr>
              <a:t>dat</a:t>
            </a:r>
            <a:r>
              <a:rPr lang="en-US" sz="1600" b="1" dirty="0" smtClean="0">
                <a:solidFill>
                  <a:srgbClr val="4E5B20"/>
                </a:solidFill>
              </a:rPr>
              <a:t> </a:t>
            </a:r>
          </a:p>
          <a:p>
            <a:r>
              <a:rPr lang="en-US" sz="1600" b="1" dirty="0" smtClean="0">
                <a:solidFill>
                  <a:srgbClr val="4E5B20"/>
                </a:solidFill>
              </a:rPr>
              <a:t>in de </a:t>
            </a:r>
            <a:r>
              <a:rPr lang="en-US" sz="1600" b="1" dirty="0" err="1" smtClean="0">
                <a:solidFill>
                  <a:srgbClr val="4E5B20"/>
                </a:solidFill>
              </a:rPr>
              <a:t>echte</a:t>
            </a:r>
            <a:r>
              <a:rPr lang="en-US" sz="1600" b="1" dirty="0" smtClean="0">
                <a:solidFill>
                  <a:srgbClr val="4E5B20"/>
                </a:solidFill>
              </a:rPr>
              <a:t> </a:t>
            </a:r>
            <a:r>
              <a:rPr lang="en-US" sz="1600" b="1" dirty="0" err="1" smtClean="0">
                <a:solidFill>
                  <a:srgbClr val="4E5B20"/>
                </a:solidFill>
              </a:rPr>
              <a:t>wereld</a:t>
            </a:r>
            <a:r>
              <a:rPr lang="en-US" sz="1600" b="1" dirty="0" smtClean="0">
                <a:solidFill>
                  <a:srgbClr val="4E5B20"/>
                </a:solidFill>
              </a:rPr>
              <a:t> </a:t>
            </a:r>
            <a:r>
              <a:rPr lang="en-US" sz="1600" b="1" dirty="0" err="1" smtClean="0">
                <a:solidFill>
                  <a:srgbClr val="4E5B20"/>
                </a:solidFill>
              </a:rPr>
              <a:t>werkt</a:t>
            </a:r>
            <a:r>
              <a:rPr lang="en-US" sz="1600" b="1" dirty="0" smtClean="0">
                <a:solidFill>
                  <a:srgbClr val="4E5B20"/>
                </a:solidFill>
              </a:rPr>
              <a:t>! </a:t>
            </a:r>
          </a:p>
          <a:p>
            <a:r>
              <a:rPr lang="en-US" sz="1600" b="1" dirty="0">
                <a:solidFill>
                  <a:srgbClr val="4E5B20"/>
                </a:solidFill>
              </a:rPr>
              <a:t>	</a:t>
            </a:r>
            <a:r>
              <a:rPr lang="en-US" sz="1600" b="1" dirty="0" smtClean="0">
                <a:solidFill>
                  <a:srgbClr val="4E5B20"/>
                </a:solidFill>
              </a:rPr>
              <a:t>		  </a:t>
            </a:r>
            <a:endParaRPr lang="en-US" dirty="0">
              <a:latin typeface="Helvetica" pitchFamily="34" charset="0"/>
            </a:endParaRPr>
          </a:p>
        </p:txBody>
      </p:sp>
      <p:sp>
        <p:nvSpPr>
          <p:cNvPr id="4" name="TextBox 3"/>
          <p:cNvSpPr txBox="1"/>
          <p:nvPr/>
        </p:nvSpPr>
        <p:spPr>
          <a:xfrm>
            <a:off x="1473798" y="3259568"/>
            <a:ext cx="2302136" cy="284693"/>
          </a:xfrm>
          <a:prstGeom prst="rect">
            <a:avLst/>
          </a:prstGeom>
          <a:noFill/>
        </p:spPr>
        <p:txBody>
          <a:bodyPr wrap="square" rtlCol="0">
            <a:spAutoFit/>
          </a:bodyPr>
          <a:lstStyle/>
          <a:p>
            <a:r>
              <a:rPr lang="en-US" sz="1200" dirty="0" err="1" smtClean="0">
                <a:solidFill>
                  <a:srgbClr val="004A99"/>
                </a:solidFill>
                <a:latin typeface="Helvetica" pitchFamily="34" charset="0"/>
              </a:rPr>
              <a:t>Voor</a:t>
            </a:r>
            <a:r>
              <a:rPr lang="en-US" sz="1200" dirty="0" smtClean="0">
                <a:solidFill>
                  <a:srgbClr val="004A99"/>
                </a:solidFill>
                <a:latin typeface="Helvetica" pitchFamily="34" charset="0"/>
              </a:rPr>
              <a:t>: </a:t>
            </a:r>
            <a:r>
              <a:rPr lang="en-US" sz="1200" dirty="0">
                <a:solidFill>
                  <a:srgbClr val="004A99"/>
                </a:solidFill>
                <a:latin typeface="Helvetica" pitchFamily="34" charset="0"/>
              </a:rPr>
              <a:t>[</a:t>
            </a:r>
            <a:r>
              <a:rPr lang="en-US" sz="1200" dirty="0" smtClean="0">
                <a:solidFill>
                  <a:srgbClr val="004A99"/>
                </a:solidFill>
                <a:latin typeface="Helvetica" pitchFamily="34" charset="0"/>
              </a:rPr>
              <a:t>XX,X </a:t>
            </a:r>
            <a:r>
              <a:rPr lang="en-US" sz="1200" dirty="0">
                <a:solidFill>
                  <a:srgbClr val="004A99"/>
                </a:solidFill>
                <a:latin typeface="Helvetica" pitchFamily="34" charset="0"/>
              </a:rPr>
              <a:t>kg]</a:t>
            </a:r>
          </a:p>
        </p:txBody>
      </p:sp>
      <p:sp>
        <p:nvSpPr>
          <p:cNvPr id="5" name="TextBox 4"/>
          <p:cNvSpPr txBox="1"/>
          <p:nvPr/>
        </p:nvSpPr>
        <p:spPr>
          <a:xfrm rot="281921">
            <a:off x="3905028" y="3283963"/>
            <a:ext cx="2302136" cy="284693"/>
          </a:xfrm>
          <a:prstGeom prst="rect">
            <a:avLst/>
          </a:prstGeom>
          <a:noFill/>
        </p:spPr>
        <p:txBody>
          <a:bodyPr wrap="square" rtlCol="0">
            <a:spAutoFit/>
          </a:bodyPr>
          <a:lstStyle/>
          <a:p>
            <a:r>
              <a:rPr lang="en-US" sz="1200" dirty="0" smtClean="0">
                <a:solidFill>
                  <a:srgbClr val="004A99"/>
                </a:solidFill>
                <a:latin typeface="Helvetica" pitchFamily="34" charset="0"/>
              </a:rPr>
              <a:t>Na: </a:t>
            </a:r>
            <a:r>
              <a:rPr lang="en-US" sz="1200" dirty="0">
                <a:solidFill>
                  <a:srgbClr val="004A99"/>
                </a:solidFill>
                <a:latin typeface="Helvetica" pitchFamily="34" charset="0"/>
              </a:rPr>
              <a:t>[</a:t>
            </a:r>
            <a:r>
              <a:rPr lang="en-US" sz="1200" dirty="0" smtClean="0">
                <a:solidFill>
                  <a:srgbClr val="004A99"/>
                </a:solidFill>
                <a:latin typeface="Helvetica" pitchFamily="34" charset="0"/>
              </a:rPr>
              <a:t>XX,X </a:t>
            </a:r>
            <a:r>
              <a:rPr lang="en-US" sz="1200" dirty="0">
                <a:solidFill>
                  <a:srgbClr val="004A99"/>
                </a:solidFill>
                <a:latin typeface="Helvetica" pitchFamily="34" charset="0"/>
              </a:rPr>
              <a:t>kg]</a:t>
            </a:r>
          </a:p>
        </p:txBody>
      </p:sp>
      <p:sp>
        <p:nvSpPr>
          <p:cNvPr id="6" name="Rectangle 5"/>
          <p:cNvSpPr/>
          <p:nvPr/>
        </p:nvSpPr>
        <p:spPr>
          <a:xfrm rot="60000">
            <a:off x="1503376" y="1989494"/>
            <a:ext cx="1836000" cy="1269809"/>
          </a:xfrm>
          <a:prstGeom prst="rect">
            <a:avLst/>
          </a:prstGeom>
          <a:ln>
            <a:solidFill>
              <a:schemeClr val="bg2">
                <a:lumMod val="90000"/>
              </a:schemeClr>
            </a:solidFill>
            <a:prstDash val="sysDot"/>
          </a:ln>
        </p:spPr>
        <p:style>
          <a:lnRef idx="2">
            <a:schemeClr val="accent3"/>
          </a:lnRef>
          <a:fillRef idx="1">
            <a:schemeClr val="lt1"/>
          </a:fillRef>
          <a:effectRef idx="0">
            <a:schemeClr val="accent3"/>
          </a:effectRef>
          <a:fontRef idx="minor">
            <a:schemeClr val="dk1"/>
          </a:fontRef>
        </p:style>
        <p:txBody>
          <a:bodyPr rtlCol="0" anchor="ctr"/>
          <a:lstStyle/>
          <a:p>
            <a:pPr algn="ctr"/>
            <a:endParaRPr lang="fr-FR"/>
          </a:p>
        </p:txBody>
      </p:sp>
      <p:sp>
        <p:nvSpPr>
          <p:cNvPr id="7" name="Rectangle 6"/>
          <p:cNvSpPr/>
          <p:nvPr/>
        </p:nvSpPr>
        <p:spPr>
          <a:xfrm rot="300000">
            <a:off x="4018030" y="1972355"/>
            <a:ext cx="1836000" cy="1269809"/>
          </a:xfrm>
          <a:prstGeom prst="rect">
            <a:avLst/>
          </a:prstGeom>
          <a:ln>
            <a:solidFill>
              <a:schemeClr val="bg2">
                <a:lumMod val="90000"/>
              </a:schemeClr>
            </a:solidFill>
            <a:prstDash val="sysDot"/>
          </a:ln>
        </p:spPr>
        <p:style>
          <a:lnRef idx="2">
            <a:schemeClr val="accent3"/>
          </a:lnRef>
          <a:fillRef idx="1">
            <a:schemeClr val="lt1"/>
          </a:fillRef>
          <a:effectRef idx="0">
            <a:schemeClr val="accent3"/>
          </a:effectRef>
          <a:fontRef idx="minor">
            <a:schemeClr val="dk1"/>
          </a:fontRef>
        </p:style>
        <p:txBody>
          <a:bodyPr rtlCol="0" anchor="ctr"/>
          <a:lstStyle/>
          <a:p>
            <a:pPr algn="ctr"/>
            <a:endParaRPr lang="fr-FR"/>
          </a:p>
        </p:txBody>
      </p:sp>
      <p:sp>
        <p:nvSpPr>
          <p:cNvPr id="8" name="ZoneTexte 7"/>
          <p:cNvSpPr txBox="1"/>
          <p:nvPr/>
        </p:nvSpPr>
        <p:spPr>
          <a:xfrm rot="60000">
            <a:off x="1393120" y="2359340"/>
            <a:ext cx="1957511" cy="477054"/>
          </a:xfrm>
          <a:prstGeom prst="rect">
            <a:avLst/>
          </a:prstGeom>
          <a:noFill/>
        </p:spPr>
        <p:txBody>
          <a:bodyPr wrap="square" rtlCol="0">
            <a:spAutoFit/>
          </a:bodyPr>
          <a:lstStyle/>
          <a:p>
            <a:r>
              <a:rPr lang="fr-FR" b="1" dirty="0" smtClean="0">
                <a:solidFill>
                  <a:schemeClr val="bg1">
                    <a:lumMod val="65000"/>
                  </a:schemeClr>
                </a:solidFill>
              </a:rPr>
              <a:t>[</a:t>
            </a:r>
            <a:r>
              <a:rPr lang="fr-FR" dirty="0">
                <a:solidFill>
                  <a:schemeClr val="bg1">
                    <a:lumMod val="65000"/>
                  </a:schemeClr>
                </a:solidFill>
              </a:rPr>
              <a:t>Plaats hier de "voor" foto van de </a:t>
            </a:r>
            <a:r>
              <a:rPr lang="fr-FR" dirty="0" err="1" smtClean="0">
                <a:solidFill>
                  <a:schemeClr val="bg1">
                    <a:lumMod val="65000"/>
                  </a:schemeClr>
                </a:solidFill>
              </a:rPr>
              <a:t>hond</a:t>
            </a:r>
            <a:r>
              <a:rPr lang="fr-FR" b="1" dirty="0" smtClean="0">
                <a:solidFill>
                  <a:schemeClr val="bg1">
                    <a:lumMod val="65000"/>
                  </a:schemeClr>
                </a:solidFill>
              </a:rPr>
              <a:t>]</a:t>
            </a:r>
            <a:endParaRPr lang="fr-FR" b="1" dirty="0">
              <a:solidFill>
                <a:schemeClr val="bg1">
                  <a:lumMod val="65000"/>
                </a:schemeClr>
              </a:solidFill>
            </a:endParaRPr>
          </a:p>
        </p:txBody>
      </p:sp>
      <p:cxnSp>
        <p:nvCxnSpPr>
          <p:cNvPr id="12" name="Straight Connector 11"/>
          <p:cNvCxnSpPr/>
          <p:nvPr/>
        </p:nvCxnSpPr>
        <p:spPr>
          <a:xfrm flipV="1">
            <a:off x="888825" y="3923017"/>
            <a:ext cx="416617" cy="200275"/>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Freeform 12"/>
          <p:cNvSpPr/>
          <p:nvPr/>
        </p:nvSpPr>
        <p:spPr>
          <a:xfrm>
            <a:off x="1788733" y="4119537"/>
            <a:ext cx="344019" cy="93064"/>
          </a:xfrm>
          <a:custGeom>
            <a:avLst/>
            <a:gdLst>
              <a:gd name="connsiteX0" fmla="*/ 0 w 421067"/>
              <a:gd name="connsiteY0" fmla="*/ 123825 h 129402"/>
              <a:gd name="connsiteX1" fmla="*/ 209550 w 421067"/>
              <a:gd name="connsiteY1" fmla="*/ 0 h 129402"/>
              <a:gd name="connsiteX2" fmla="*/ 409575 w 421067"/>
              <a:gd name="connsiteY2" fmla="*/ 123825 h 129402"/>
              <a:gd name="connsiteX3" fmla="*/ 400050 w 421067"/>
              <a:gd name="connsiteY3" fmla="*/ 114300 h 129402"/>
            </a:gdLst>
            <a:ahLst/>
            <a:cxnLst>
              <a:cxn ang="0">
                <a:pos x="connsiteX0" y="connsiteY0"/>
              </a:cxn>
              <a:cxn ang="0">
                <a:pos x="connsiteX1" y="connsiteY1"/>
              </a:cxn>
              <a:cxn ang="0">
                <a:pos x="connsiteX2" y="connsiteY2"/>
              </a:cxn>
              <a:cxn ang="0">
                <a:pos x="connsiteX3" y="connsiteY3"/>
              </a:cxn>
            </a:cxnLst>
            <a:rect l="l" t="t" r="r" b="b"/>
            <a:pathLst>
              <a:path w="421067" h="129402">
                <a:moveTo>
                  <a:pt x="0" y="123825"/>
                </a:moveTo>
                <a:cubicBezTo>
                  <a:pt x="70644" y="61912"/>
                  <a:pt x="141288" y="0"/>
                  <a:pt x="209550" y="0"/>
                </a:cubicBezTo>
                <a:cubicBezTo>
                  <a:pt x="277812" y="0"/>
                  <a:pt x="377825" y="104775"/>
                  <a:pt x="409575" y="123825"/>
                </a:cubicBezTo>
                <a:cubicBezTo>
                  <a:pt x="441325" y="142875"/>
                  <a:pt x="396875" y="106362"/>
                  <a:pt x="400050" y="1143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rot="21206297">
            <a:off x="1593180" y="4177478"/>
            <a:ext cx="1457928" cy="284693"/>
          </a:xfrm>
          <a:prstGeom prst="rect">
            <a:avLst/>
          </a:prstGeom>
          <a:noFill/>
        </p:spPr>
        <p:txBody>
          <a:bodyPr wrap="square" rtlCol="0">
            <a:spAutoFit/>
          </a:bodyPr>
          <a:lstStyle/>
          <a:p>
            <a:r>
              <a:rPr lang="en-US" b="1" dirty="0" smtClean="0">
                <a:solidFill>
                  <a:schemeClr val="accent5">
                    <a:lumMod val="75000"/>
                  </a:schemeClr>
                </a:solidFill>
              </a:rPr>
              <a:t>Van</a:t>
            </a:r>
            <a:r>
              <a:rPr lang="fr-FR" dirty="0">
                <a:solidFill>
                  <a:schemeClr val="accent5">
                    <a:lumMod val="75000"/>
                  </a:schemeClr>
                </a:solidFill>
              </a:rPr>
              <a:t> </a:t>
            </a:r>
            <a:r>
              <a:rPr lang="fr-FR" b="1" dirty="0" smtClean="0">
                <a:solidFill>
                  <a:schemeClr val="accent5">
                    <a:lumMod val="75000"/>
                  </a:schemeClr>
                </a:solidFill>
              </a:rPr>
              <a:t>[</a:t>
            </a:r>
            <a:r>
              <a:rPr lang="en-US" dirty="0" err="1" smtClean="0">
                <a:solidFill>
                  <a:schemeClr val="accent5">
                    <a:lumMod val="75000"/>
                  </a:schemeClr>
                </a:solidFill>
              </a:rPr>
              <a:t>naam</a:t>
            </a:r>
            <a:r>
              <a:rPr lang="en-US" dirty="0" smtClean="0">
                <a:solidFill>
                  <a:schemeClr val="accent5">
                    <a:lumMod val="75000"/>
                  </a:schemeClr>
                </a:solidFill>
              </a:rPr>
              <a:t> </a:t>
            </a:r>
            <a:r>
              <a:rPr lang="en-US" dirty="0" err="1" smtClean="0">
                <a:solidFill>
                  <a:schemeClr val="accent5">
                    <a:lumMod val="75000"/>
                  </a:schemeClr>
                </a:solidFill>
              </a:rPr>
              <a:t>hond</a:t>
            </a:r>
            <a:r>
              <a:rPr lang="fr-FR" b="1" dirty="0">
                <a:solidFill>
                  <a:schemeClr val="accent5">
                    <a:lumMod val="75000"/>
                  </a:schemeClr>
                </a:solidFill>
              </a:rPr>
              <a:t>]</a:t>
            </a:r>
          </a:p>
        </p:txBody>
      </p:sp>
      <p:sp>
        <p:nvSpPr>
          <p:cNvPr id="16" name="ZoneTexte 5"/>
          <p:cNvSpPr txBox="1"/>
          <p:nvPr/>
        </p:nvSpPr>
        <p:spPr>
          <a:xfrm>
            <a:off x="268940" y="5386996"/>
            <a:ext cx="2929007" cy="338554"/>
          </a:xfrm>
          <a:prstGeom prst="rect">
            <a:avLst/>
          </a:prstGeom>
          <a:noFill/>
        </p:spPr>
        <p:txBody>
          <a:bodyPr wrap="none" rtlCol="0">
            <a:spAutoFit/>
          </a:bodyPr>
          <a:lstStyle/>
          <a:p>
            <a:r>
              <a:rPr lang="en-US" sz="800" dirty="0">
                <a:solidFill>
                  <a:schemeClr val="accent5">
                    <a:lumMod val="75000"/>
                  </a:schemeClr>
                </a:solidFill>
              </a:rPr>
              <a:t>*Interne </a:t>
            </a:r>
            <a:r>
              <a:rPr lang="en-US" sz="800" dirty="0" err="1">
                <a:solidFill>
                  <a:schemeClr val="accent5">
                    <a:lumMod val="75000"/>
                  </a:schemeClr>
                </a:solidFill>
              </a:rPr>
              <a:t>gegevens</a:t>
            </a:r>
            <a:r>
              <a:rPr lang="en-US" sz="800" dirty="0">
                <a:solidFill>
                  <a:schemeClr val="accent5">
                    <a:lumMod val="75000"/>
                  </a:schemeClr>
                </a:solidFill>
              </a:rPr>
              <a:t>, Hill’s Pet Nutrition, Inc.</a:t>
            </a:r>
          </a:p>
          <a:p>
            <a:r>
              <a:rPr lang="nl-NL" sz="800" dirty="0">
                <a:solidFill>
                  <a:schemeClr val="accent5">
                    <a:lumMod val="75000"/>
                  </a:schemeClr>
                </a:solidFill>
              </a:rPr>
              <a:t>™Handelsmerken in eigendom van Hill’s Pet Nutrition, Inc. ©2015</a:t>
            </a:r>
            <a:endParaRPr lang="fr-FR" sz="900" i="1" dirty="0">
              <a:solidFill>
                <a:schemeClr val="accent5">
                  <a:lumMod val="75000"/>
                </a:schemeClr>
              </a:solidFill>
              <a:latin typeface="Helvetica" pitchFamily="34" charset="0"/>
              <a:cs typeface="Helvetica" pitchFamily="34" charset="0"/>
            </a:endParaRPr>
          </a:p>
        </p:txBody>
      </p:sp>
      <p:sp>
        <p:nvSpPr>
          <p:cNvPr id="15" name="ZoneTexte 7"/>
          <p:cNvSpPr txBox="1"/>
          <p:nvPr/>
        </p:nvSpPr>
        <p:spPr>
          <a:xfrm rot="60000">
            <a:off x="3970201" y="2385872"/>
            <a:ext cx="1957511" cy="477054"/>
          </a:xfrm>
          <a:prstGeom prst="rect">
            <a:avLst/>
          </a:prstGeom>
          <a:noFill/>
        </p:spPr>
        <p:txBody>
          <a:bodyPr wrap="square" rtlCol="0">
            <a:spAutoFit/>
          </a:bodyPr>
          <a:lstStyle/>
          <a:p>
            <a:r>
              <a:rPr lang="fr-FR" b="1" dirty="0" smtClean="0">
                <a:solidFill>
                  <a:schemeClr val="bg1">
                    <a:lumMod val="65000"/>
                  </a:schemeClr>
                </a:solidFill>
              </a:rPr>
              <a:t>[</a:t>
            </a:r>
            <a:r>
              <a:rPr lang="fr-FR" dirty="0">
                <a:solidFill>
                  <a:schemeClr val="bg1">
                    <a:lumMod val="65000"/>
                  </a:schemeClr>
                </a:solidFill>
              </a:rPr>
              <a:t>Plaats hier de "na</a:t>
            </a:r>
            <a:r>
              <a:rPr lang="fr-FR" dirty="0" smtClean="0">
                <a:solidFill>
                  <a:schemeClr val="bg1">
                    <a:lumMod val="65000"/>
                  </a:schemeClr>
                </a:solidFill>
              </a:rPr>
              <a:t>" </a:t>
            </a:r>
            <a:r>
              <a:rPr lang="fr-FR" dirty="0">
                <a:solidFill>
                  <a:schemeClr val="bg1">
                    <a:lumMod val="65000"/>
                  </a:schemeClr>
                </a:solidFill>
              </a:rPr>
              <a:t>foto van de </a:t>
            </a:r>
            <a:r>
              <a:rPr lang="fr-FR" dirty="0" err="1" smtClean="0">
                <a:solidFill>
                  <a:schemeClr val="bg1">
                    <a:lumMod val="65000"/>
                  </a:schemeClr>
                </a:solidFill>
              </a:rPr>
              <a:t>hond</a:t>
            </a:r>
            <a:r>
              <a:rPr lang="fr-FR" b="1" dirty="0" smtClean="0">
                <a:solidFill>
                  <a:schemeClr val="bg1">
                    <a:lumMod val="65000"/>
                  </a:schemeClr>
                </a:solidFill>
              </a:rPr>
              <a:t>]</a:t>
            </a:r>
            <a:endParaRPr lang="fr-FR" b="1" dirty="0">
              <a:solidFill>
                <a:schemeClr val="bg1">
                  <a:lumMod val="65000"/>
                </a:schemeClr>
              </a:solidFill>
            </a:endParaRPr>
          </a:p>
        </p:txBody>
      </p:sp>
    </p:spTree>
    <p:extLst>
      <p:ext uri="{BB962C8B-B14F-4D97-AF65-F5344CB8AC3E}">
        <p14:creationId xmlns:p14="http://schemas.microsoft.com/office/powerpoint/2010/main" val="3013034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4167" y="4427408"/>
            <a:ext cx="5731808" cy="923330"/>
          </a:xfrm>
          <a:prstGeom prst="rect">
            <a:avLst/>
          </a:prstGeom>
          <a:noFill/>
        </p:spPr>
        <p:txBody>
          <a:bodyPr wrap="square" rtlCol="0">
            <a:spAutoFit/>
          </a:bodyPr>
          <a:lstStyle/>
          <a:p>
            <a:r>
              <a:rPr lang="nl-NL" sz="1100" b="1" dirty="0">
                <a:solidFill>
                  <a:schemeClr val="accent5">
                    <a:lumMod val="75000"/>
                  </a:schemeClr>
                </a:solidFill>
              </a:rPr>
              <a:t>Treed toe tot de 88%* </a:t>
            </a:r>
            <a:r>
              <a:rPr lang="nl-NL" sz="1100" dirty="0">
                <a:solidFill>
                  <a:schemeClr val="accent5">
                    <a:lumMod val="75000"/>
                  </a:schemeClr>
                </a:solidFill>
              </a:rPr>
              <a:t>van de huisdieren die thuis binnen twee maanden gewicht </a:t>
            </a:r>
            <a:r>
              <a:rPr lang="nl-NL" sz="1100" dirty="0" smtClean="0">
                <a:solidFill>
                  <a:schemeClr val="accent5">
                    <a:lumMod val="75000"/>
                  </a:schemeClr>
                </a:solidFill>
              </a:rPr>
              <a:t>verloor.</a:t>
            </a:r>
            <a:endParaRPr lang="nl-NL" sz="1100" dirty="0">
              <a:solidFill>
                <a:schemeClr val="accent5">
                  <a:lumMod val="75000"/>
                </a:schemeClr>
              </a:solidFill>
            </a:endParaRPr>
          </a:p>
          <a:p>
            <a:r>
              <a:rPr lang="en-US" sz="1100" dirty="0" err="1">
                <a:solidFill>
                  <a:schemeClr val="accent5">
                    <a:lumMod val="75000"/>
                  </a:schemeClr>
                </a:solidFill>
              </a:rPr>
              <a:t>Verkrijgbaar</a:t>
            </a:r>
            <a:r>
              <a:rPr lang="en-US" sz="1100" dirty="0">
                <a:solidFill>
                  <a:schemeClr val="accent5">
                    <a:lumMod val="75000"/>
                  </a:schemeClr>
                </a:solidFill>
              </a:rPr>
              <a:t> </a:t>
            </a:r>
            <a:r>
              <a:rPr lang="en-US" sz="1100" dirty="0" err="1">
                <a:solidFill>
                  <a:schemeClr val="accent5">
                    <a:lumMod val="75000"/>
                  </a:schemeClr>
                </a:solidFill>
              </a:rPr>
              <a:t>als</a:t>
            </a:r>
            <a:r>
              <a:rPr lang="en-US" sz="1100" dirty="0">
                <a:solidFill>
                  <a:schemeClr val="accent5">
                    <a:lumMod val="75000"/>
                  </a:schemeClr>
                </a:solidFill>
              </a:rPr>
              <a:t> </a:t>
            </a:r>
            <a:r>
              <a:rPr lang="en-US" sz="1100" dirty="0" err="1">
                <a:solidFill>
                  <a:schemeClr val="accent5">
                    <a:lumMod val="75000"/>
                  </a:schemeClr>
                </a:solidFill>
              </a:rPr>
              <a:t>droogvoer</a:t>
            </a:r>
            <a:r>
              <a:rPr lang="en-US" sz="1100" dirty="0">
                <a:solidFill>
                  <a:schemeClr val="accent5">
                    <a:lumMod val="75000"/>
                  </a:schemeClr>
                </a:solidFill>
              </a:rPr>
              <a:t>, </a:t>
            </a:r>
            <a:r>
              <a:rPr lang="en-US" sz="1100" dirty="0" err="1" smtClean="0">
                <a:solidFill>
                  <a:schemeClr val="accent5">
                    <a:lumMod val="75000"/>
                  </a:schemeClr>
                </a:solidFill>
              </a:rPr>
              <a:t>blikvoer</a:t>
            </a:r>
            <a:r>
              <a:rPr lang="en-US" sz="1100" dirty="0" smtClean="0">
                <a:solidFill>
                  <a:schemeClr val="accent5">
                    <a:lumMod val="75000"/>
                  </a:schemeClr>
                </a:solidFill>
              </a:rPr>
              <a:t> en </a:t>
            </a:r>
            <a:r>
              <a:rPr lang="en-US" sz="1100" dirty="0" err="1">
                <a:solidFill>
                  <a:schemeClr val="accent5">
                    <a:lumMod val="75000"/>
                  </a:schemeClr>
                </a:solidFill>
              </a:rPr>
              <a:t>heerlijke</a:t>
            </a:r>
            <a:r>
              <a:rPr lang="en-US" sz="1100" dirty="0">
                <a:solidFill>
                  <a:schemeClr val="accent5">
                    <a:lumMod val="75000"/>
                  </a:schemeClr>
                </a:solidFill>
              </a:rPr>
              <a:t> snacks.</a:t>
            </a:r>
          </a:p>
          <a:p>
            <a:endParaRPr lang="en-US" sz="1200" dirty="0" smtClean="0">
              <a:solidFill>
                <a:srgbClr val="004A99"/>
              </a:solidFill>
              <a:latin typeface="Helvetica" pitchFamily="34" charset="0"/>
            </a:endParaRPr>
          </a:p>
          <a:p>
            <a:r>
              <a:rPr lang="nl-NL" sz="1000" dirty="0" smtClean="0">
                <a:solidFill>
                  <a:schemeClr val="accent5">
                    <a:lumMod val="75000"/>
                  </a:schemeClr>
                </a:solidFill>
              </a:rPr>
              <a:t>Leer </a:t>
            </a:r>
            <a:r>
              <a:rPr lang="nl-NL" sz="1000" dirty="0">
                <a:solidFill>
                  <a:schemeClr val="accent5">
                    <a:lumMod val="75000"/>
                  </a:schemeClr>
                </a:solidFill>
              </a:rPr>
              <a:t>meer over Metabolic voor </a:t>
            </a:r>
            <a:r>
              <a:rPr lang="nl-NL" sz="1000" dirty="0" smtClean="0">
                <a:solidFill>
                  <a:schemeClr val="accent5">
                    <a:lumMod val="75000"/>
                  </a:schemeClr>
                </a:solidFill>
              </a:rPr>
              <a:t>katten en honden op</a:t>
            </a:r>
            <a:endParaRPr lang="nl-NL" sz="1000" dirty="0">
              <a:solidFill>
                <a:schemeClr val="accent5">
                  <a:lumMod val="75000"/>
                </a:schemeClr>
              </a:solidFill>
            </a:endParaRPr>
          </a:p>
          <a:p>
            <a:r>
              <a:rPr lang="en-US" sz="1000" b="1" dirty="0">
                <a:solidFill>
                  <a:schemeClr val="accent5">
                    <a:lumMod val="75000"/>
                  </a:schemeClr>
                </a:solidFill>
              </a:rPr>
              <a:t>www.HillsPet.nl/Metabolic of www.HillsPet.be/Metabolic</a:t>
            </a:r>
            <a:endParaRPr lang="en-US" sz="1000" dirty="0">
              <a:solidFill>
                <a:schemeClr val="accent5">
                  <a:lumMod val="75000"/>
                </a:schemeClr>
              </a:solidFill>
              <a:latin typeface="Helvetica" pitchFamily="34" charset="0"/>
            </a:endParaRPr>
          </a:p>
        </p:txBody>
      </p:sp>
      <p:sp>
        <p:nvSpPr>
          <p:cNvPr id="4" name="TextBox 3"/>
          <p:cNvSpPr txBox="1"/>
          <p:nvPr/>
        </p:nvSpPr>
        <p:spPr>
          <a:xfrm>
            <a:off x="1388505" y="3240930"/>
            <a:ext cx="2428819" cy="276999"/>
          </a:xfrm>
          <a:prstGeom prst="rect">
            <a:avLst/>
          </a:prstGeom>
          <a:noFill/>
        </p:spPr>
        <p:txBody>
          <a:bodyPr wrap="square" rtlCol="0">
            <a:spAutoFit/>
          </a:bodyPr>
          <a:lstStyle/>
          <a:p>
            <a:r>
              <a:rPr lang="en-US" sz="1200" dirty="0" smtClean="0">
                <a:solidFill>
                  <a:srgbClr val="004A99"/>
                </a:solidFill>
                <a:latin typeface="Helvetica" pitchFamily="34" charset="0"/>
              </a:rPr>
              <a:t>8.1 kg </a:t>
            </a:r>
            <a:r>
              <a:rPr lang="en-US" sz="1200" dirty="0" err="1" smtClean="0">
                <a:solidFill>
                  <a:srgbClr val="004A99"/>
                </a:solidFill>
                <a:latin typeface="Helvetica" pitchFamily="34" charset="0"/>
              </a:rPr>
              <a:t>Weinig</a:t>
            </a:r>
            <a:r>
              <a:rPr lang="en-US" sz="1200" dirty="0" smtClean="0">
                <a:solidFill>
                  <a:srgbClr val="004A99"/>
                </a:solidFill>
                <a:latin typeface="Helvetica" pitchFamily="34" charset="0"/>
              </a:rPr>
              <a:t> </a:t>
            </a:r>
            <a:r>
              <a:rPr lang="en-US" sz="1200" dirty="0" err="1" smtClean="0">
                <a:solidFill>
                  <a:srgbClr val="004A99"/>
                </a:solidFill>
                <a:latin typeface="Helvetica" pitchFamily="34" charset="0"/>
              </a:rPr>
              <a:t>levensvreugde</a:t>
            </a:r>
            <a:endParaRPr lang="en-US" sz="1200" dirty="0">
              <a:solidFill>
                <a:srgbClr val="004A99"/>
              </a:solidFill>
              <a:latin typeface="Helvetica" pitchFamily="34" charset="0"/>
            </a:endParaRPr>
          </a:p>
        </p:txBody>
      </p:sp>
      <p:sp>
        <p:nvSpPr>
          <p:cNvPr id="5" name="TextBox 4"/>
          <p:cNvSpPr txBox="1"/>
          <p:nvPr/>
        </p:nvSpPr>
        <p:spPr>
          <a:xfrm rot="281921">
            <a:off x="3905031" y="3282451"/>
            <a:ext cx="2302136" cy="284693"/>
          </a:xfrm>
          <a:prstGeom prst="rect">
            <a:avLst/>
          </a:prstGeom>
          <a:noFill/>
        </p:spPr>
        <p:txBody>
          <a:bodyPr wrap="square" rtlCol="0">
            <a:spAutoFit/>
          </a:bodyPr>
          <a:lstStyle/>
          <a:p>
            <a:r>
              <a:rPr lang="en-US" sz="1200" dirty="0" smtClean="0">
                <a:solidFill>
                  <a:srgbClr val="004A99"/>
                </a:solidFill>
                <a:latin typeface="Helvetica" pitchFamily="34" charset="0"/>
              </a:rPr>
              <a:t>6,2 kg </a:t>
            </a:r>
            <a:r>
              <a:rPr lang="en-US" sz="1200" dirty="0" err="1" smtClean="0">
                <a:solidFill>
                  <a:srgbClr val="004A99"/>
                </a:solidFill>
                <a:latin typeface="Helvetica" pitchFamily="34" charset="0"/>
              </a:rPr>
              <a:t>Volop</a:t>
            </a:r>
            <a:r>
              <a:rPr lang="en-US" sz="1200" dirty="0" smtClean="0">
                <a:solidFill>
                  <a:srgbClr val="004A99"/>
                </a:solidFill>
                <a:latin typeface="Helvetica" pitchFamily="34" charset="0"/>
              </a:rPr>
              <a:t> </a:t>
            </a:r>
            <a:r>
              <a:rPr lang="en-US" sz="1200" dirty="0" err="1" smtClean="0">
                <a:solidFill>
                  <a:srgbClr val="004A99"/>
                </a:solidFill>
                <a:latin typeface="Helvetica" pitchFamily="34" charset="0"/>
              </a:rPr>
              <a:t>levensvreugde</a:t>
            </a:r>
            <a:endParaRPr lang="en-US" sz="1200" dirty="0">
              <a:solidFill>
                <a:srgbClr val="004A99"/>
              </a:solidFill>
              <a:latin typeface="Helvetica" pitchFamily="34" charset="0"/>
            </a:endParaRPr>
          </a:p>
        </p:txBody>
      </p:sp>
      <p:sp>
        <p:nvSpPr>
          <p:cNvPr id="8" name="TextBox 7"/>
          <p:cNvSpPr txBox="1"/>
          <p:nvPr/>
        </p:nvSpPr>
        <p:spPr>
          <a:xfrm>
            <a:off x="211122" y="3558311"/>
            <a:ext cx="3864909" cy="830997"/>
          </a:xfrm>
          <a:prstGeom prst="rect">
            <a:avLst/>
          </a:prstGeom>
          <a:noFill/>
        </p:spPr>
        <p:txBody>
          <a:bodyPr wrap="square" rtlCol="0">
            <a:spAutoFit/>
          </a:bodyPr>
          <a:lstStyle/>
          <a:p>
            <a:r>
              <a:rPr lang="en-US" sz="1600" b="1" dirty="0" err="1" smtClean="0">
                <a:solidFill>
                  <a:schemeClr val="accent6">
                    <a:lumMod val="50000"/>
                  </a:schemeClr>
                </a:solidFill>
              </a:rPr>
              <a:t>Een</a:t>
            </a:r>
            <a:r>
              <a:rPr lang="en-US" sz="1600" b="1" dirty="0" smtClean="0">
                <a:solidFill>
                  <a:schemeClr val="accent6">
                    <a:lumMod val="50000"/>
                  </a:schemeClr>
                </a:solidFill>
              </a:rPr>
              <a:t> </a:t>
            </a:r>
            <a:r>
              <a:rPr lang="en-US" sz="1600" b="1" dirty="0" err="1" smtClean="0">
                <a:solidFill>
                  <a:schemeClr val="accent6">
                    <a:lumMod val="50000"/>
                  </a:schemeClr>
                </a:solidFill>
              </a:rPr>
              <a:t>afvalprogramma</a:t>
            </a:r>
            <a:r>
              <a:rPr lang="en-US" sz="1600" b="1" dirty="0" smtClean="0">
                <a:solidFill>
                  <a:schemeClr val="accent6">
                    <a:lumMod val="50000"/>
                  </a:schemeClr>
                </a:solidFill>
              </a:rPr>
              <a:t> </a:t>
            </a:r>
            <a:r>
              <a:rPr lang="en-US" sz="1600" b="1" dirty="0" err="1" smtClean="0">
                <a:solidFill>
                  <a:schemeClr val="accent6">
                    <a:lumMod val="50000"/>
                  </a:schemeClr>
                </a:solidFill>
              </a:rPr>
              <a:t>dat</a:t>
            </a:r>
            <a:r>
              <a:rPr lang="en-US" sz="1600" b="1" dirty="0" smtClean="0">
                <a:solidFill>
                  <a:schemeClr val="accent6">
                    <a:lumMod val="50000"/>
                  </a:schemeClr>
                </a:solidFill>
              </a:rPr>
              <a:t> </a:t>
            </a:r>
          </a:p>
          <a:p>
            <a:r>
              <a:rPr lang="en-US" sz="1600" b="1" dirty="0" smtClean="0">
                <a:solidFill>
                  <a:schemeClr val="accent6">
                    <a:lumMod val="50000"/>
                  </a:schemeClr>
                </a:solidFill>
              </a:rPr>
              <a:t>in de </a:t>
            </a:r>
            <a:r>
              <a:rPr lang="en-US" sz="1600" b="1" dirty="0" err="1" smtClean="0">
                <a:solidFill>
                  <a:schemeClr val="accent6">
                    <a:lumMod val="50000"/>
                  </a:schemeClr>
                </a:solidFill>
              </a:rPr>
              <a:t>echte</a:t>
            </a:r>
            <a:r>
              <a:rPr lang="en-US" sz="1600" b="1" dirty="0" smtClean="0">
                <a:solidFill>
                  <a:schemeClr val="accent6">
                    <a:lumMod val="50000"/>
                  </a:schemeClr>
                </a:solidFill>
              </a:rPr>
              <a:t> </a:t>
            </a:r>
            <a:r>
              <a:rPr lang="en-US" sz="1600" b="1" dirty="0" err="1" smtClean="0">
                <a:solidFill>
                  <a:schemeClr val="accent6">
                    <a:lumMod val="50000"/>
                  </a:schemeClr>
                </a:solidFill>
              </a:rPr>
              <a:t>wereld</a:t>
            </a:r>
            <a:r>
              <a:rPr lang="en-US" sz="1600" b="1" dirty="0" smtClean="0">
                <a:solidFill>
                  <a:schemeClr val="accent6">
                    <a:lumMod val="50000"/>
                  </a:schemeClr>
                </a:solidFill>
              </a:rPr>
              <a:t> </a:t>
            </a:r>
            <a:r>
              <a:rPr lang="en-US" sz="1600" b="1" dirty="0" err="1" smtClean="0">
                <a:solidFill>
                  <a:schemeClr val="accent6">
                    <a:lumMod val="50000"/>
                  </a:schemeClr>
                </a:solidFill>
              </a:rPr>
              <a:t>werkt</a:t>
            </a:r>
            <a:r>
              <a:rPr lang="en-US" sz="1600" b="1" dirty="0" smtClean="0">
                <a:solidFill>
                  <a:schemeClr val="accent6">
                    <a:lumMod val="50000"/>
                  </a:schemeClr>
                </a:solidFill>
              </a:rPr>
              <a:t>!</a:t>
            </a:r>
            <a:r>
              <a:rPr lang="en-US" sz="1600" b="1" dirty="0" smtClean="0">
                <a:solidFill>
                  <a:schemeClr val="accent5"/>
                </a:solidFill>
              </a:rPr>
              <a:t> </a:t>
            </a:r>
          </a:p>
          <a:p>
            <a:r>
              <a:rPr lang="en-US" sz="1600" b="1" dirty="0">
                <a:solidFill>
                  <a:schemeClr val="accent5"/>
                </a:solidFill>
              </a:rPr>
              <a:t>	</a:t>
            </a:r>
            <a:r>
              <a:rPr lang="en-US" sz="1600" b="1" dirty="0" smtClean="0">
                <a:solidFill>
                  <a:schemeClr val="accent5"/>
                </a:solidFill>
              </a:rPr>
              <a:t>		  </a:t>
            </a:r>
            <a:endParaRPr lang="en-US" dirty="0">
              <a:solidFill>
                <a:schemeClr val="accent5"/>
              </a:solidFill>
              <a:latin typeface="Helvetica" pitchFamily="34" charset="0"/>
            </a:endParaRPr>
          </a:p>
        </p:txBody>
      </p:sp>
      <p:cxnSp>
        <p:nvCxnSpPr>
          <p:cNvPr id="9" name="Straight Connector 8"/>
          <p:cNvCxnSpPr/>
          <p:nvPr/>
        </p:nvCxnSpPr>
        <p:spPr>
          <a:xfrm flipV="1">
            <a:off x="814197" y="3899494"/>
            <a:ext cx="416617" cy="200275"/>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Freeform 9"/>
          <p:cNvSpPr/>
          <p:nvPr/>
        </p:nvSpPr>
        <p:spPr>
          <a:xfrm>
            <a:off x="1714067" y="4029348"/>
            <a:ext cx="344019" cy="140842"/>
          </a:xfrm>
          <a:custGeom>
            <a:avLst/>
            <a:gdLst>
              <a:gd name="connsiteX0" fmla="*/ 0 w 421067"/>
              <a:gd name="connsiteY0" fmla="*/ 123825 h 129402"/>
              <a:gd name="connsiteX1" fmla="*/ 209550 w 421067"/>
              <a:gd name="connsiteY1" fmla="*/ 0 h 129402"/>
              <a:gd name="connsiteX2" fmla="*/ 409575 w 421067"/>
              <a:gd name="connsiteY2" fmla="*/ 123825 h 129402"/>
              <a:gd name="connsiteX3" fmla="*/ 400050 w 421067"/>
              <a:gd name="connsiteY3" fmla="*/ 114300 h 129402"/>
            </a:gdLst>
            <a:ahLst/>
            <a:cxnLst>
              <a:cxn ang="0">
                <a:pos x="connsiteX0" y="connsiteY0"/>
              </a:cxn>
              <a:cxn ang="0">
                <a:pos x="connsiteX1" y="connsiteY1"/>
              </a:cxn>
              <a:cxn ang="0">
                <a:pos x="connsiteX2" y="connsiteY2"/>
              </a:cxn>
              <a:cxn ang="0">
                <a:pos x="connsiteX3" y="connsiteY3"/>
              </a:cxn>
            </a:cxnLst>
            <a:rect l="l" t="t" r="r" b="b"/>
            <a:pathLst>
              <a:path w="421067" h="129402">
                <a:moveTo>
                  <a:pt x="0" y="123825"/>
                </a:moveTo>
                <a:cubicBezTo>
                  <a:pt x="70644" y="61912"/>
                  <a:pt x="141288" y="0"/>
                  <a:pt x="209550" y="0"/>
                </a:cubicBezTo>
                <a:cubicBezTo>
                  <a:pt x="277812" y="0"/>
                  <a:pt x="377825" y="104775"/>
                  <a:pt x="409575" y="123825"/>
                </a:cubicBezTo>
                <a:cubicBezTo>
                  <a:pt x="441325" y="142875"/>
                  <a:pt x="396875" y="106362"/>
                  <a:pt x="400050" y="1143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rot="21206297">
            <a:off x="1484583" y="4142149"/>
            <a:ext cx="1481109" cy="284693"/>
          </a:xfrm>
          <a:prstGeom prst="rect">
            <a:avLst/>
          </a:prstGeom>
          <a:noFill/>
        </p:spPr>
        <p:txBody>
          <a:bodyPr wrap="square" rtlCol="0">
            <a:spAutoFit/>
          </a:bodyPr>
          <a:lstStyle/>
          <a:p>
            <a:r>
              <a:rPr lang="en-US" b="1" dirty="0" smtClean="0">
                <a:solidFill>
                  <a:schemeClr val="accent5">
                    <a:lumMod val="75000"/>
                  </a:schemeClr>
                </a:solidFill>
              </a:rPr>
              <a:t>Van</a:t>
            </a:r>
            <a:r>
              <a:rPr lang="fr-FR" dirty="0">
                <a:solidFill>
                  <a:schemeClr val="accent5">
                    <a:lumMod val="75000"/>
                  </a:schemeClr>
                </a:solidFill>
              </a:rPr>
              <a:t> </a:t>
            </a:r>
            <a:r>
              <a:rPr lang="en-US" b="1" dirty="0" smtClean="0">
                <a:solidFill>
                  <a:schemeClr val="accent5">
                    <a:lumMod val="75000"/>
                  </a:schemeClr>
                </a:solidFill>
              </a:rPr>
              <a:t>Clovis</a:t>
            </a:r>
            <a:endParaRPr lang="fr-FR" dirty="0">
              <a:solidFill>
                <a:schemeClr val="accent5">
                  <a:lumMod val="75000"/>
                </a:schemeClr>
              </a:solidFill>
            </a:endParaRPr>
          </a:p>
        </p:txBody>
      </p:sp>
      <p:sp>
        <p:nvSpPr>
          <p:cNvPr id="12" name="ZoneTexte 5"/>
          <p:cNvSpPr txBox="1"/>
          <p:nvPr/>
        </p:nvSpPr>
        <p:spPr>
          <a:xfrm>
            <a:off x="211122" y="5343598"/>
            <a:ext cx="2929007" cy="369332"/>
          </a:xfrm>
          <a:prstGeom prst="rect">
            <a:avLst/>
          </a:prstGeom>
          <a:noFill/>
        </p:spPr>
        <p:txBody>
          <a:bodyPr wrap="none" rtlCol="0">
            <a:spAutoFit/>
          </a:bodyPr>
          <a:lstStyle/>
          <a:p>
            <a:r>
              <a:rPr lang="en-US" sz="1000" dirty="0">
                <a:solidFill>
                  <a:schemeClr val="accent5">
                    <a:lumMod val="75000"/>
                  </a:schemeClr>
                </a:solidFill>
              </a:rPr>
              <a:t>*</a:t>
            </a:r>
            <a:r>
              <a:rPr lang="en-US" sz="800" dirty="0">
                <a:solidFill>
                  <a:schemeClr val="accent5">
                    <a:lumMod val="75000"/>
                  </a:schemeClr>
                </a:solidFill>
              </a:rPr>
              <a:t>Interne </a:t>
            </a:r>
            <a:r>
              <a:rPr lang="en-US" sz="800" dirty="0" err="1" smtClean="0">
                <a:solidFill>
                  <a:schemeClr val="accent5">
                    <a:lumMod val="75000"/>
                  </a:schemeClr>
                </a:solidFill>
              </a:rPr>
              <a:t>gegevens</a:t>
            </a:r>
            <a:r>
              <a:rPr lang="en-US" sz="800" dirty="0" smtClean="0">
                <a:solidFill>
                  <a:schemeClr val="accent5">
                    <a:lumMod val="75000"/>
                  </a:schemeClr>
                </a:solidFill>
              </a:rPr>
              <a:t>, </a:t>
            </a:r>
            <a:r>
              <a:rPr lang="en-US" sz="800" dirty="0">
                <a:solidFill>
                  <a:schemeClr val="accent5">
                    <a:lumMod val="75000"/>
                  </a:schemeClr>
                </a:solidFill>
              </a:rPr>
              <a:t>Hill’s Pet Nutrition, Inc.</a:t>
            </a:r>
          </a:p>
          <a:p>
            <a:r>
              <a:rPr lang="nl-NL" sz="800" dirty="0">
                <a:solidFill>
                  <a:schemeClr val="accent5">
                    <a:lumMod val="75000"/>
                  </a:schemeClr>
                </a:solidFill>
              </a:rPr>
              <a:t>™Handelsmerken in eigendom van Hill’s Pet Nutrition, Inc. ©2015</a:t>
            </a:r>
            <a:endParaRPr lang="fr-FR" sz="800" i="1" dirty="0">
              <a:solidFill>
                <a:schemeClr val="accent5">
                  <a:lumMod val="75000"/>
                </a:schemeClr>
              </a:solidFill>
              <a:latin typeface="Helvetica" pitchFamily="34" charset="0"/>
              <a:cs typeface="Helvetica" pitchFamily="34" charset="0"/>
            </a:endParaRPr>
          </a:p>
        </p:txBody>
      </p:sp>
    </p:spTree>
    <p:extLst>
      <p:ext uri="{BB962C8B-B14F-4D97-AF65-F5344CB8AC3E}">
        <p14:creationId xmlns:p14="http://schemas.microsoft.com/office/powerpoint/2010/main" val="20671070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73798" y="3259568"/>
            <a:ext cx="2302136" cy="284693"/>
          </a:xfrm>
          <a:prstGeom prst="rect">
            <a:avLst/>
          </a:prstGeom>
          <a:noFill/>
        </p:spPr>
        <p:txBody>
          <a:bodyPr wrap="square" rtlCol="0">
            <a:spAutoFit/>
          </a:bodyPr>
          <a:lstStyle/>
          <a:p>
            <a:r>
              <a:rPr lang="en-US" sz="1200" dirty="0" err="1" smtClean="0">
                <a:solidFill>
                  <a:srgbClr val="004A99"/>
                </a:solidFill>
                <a:latin typeface="Helvetica" pitchFamily="34" charset="0"/>
              </a:rPr>
              <a:t>Voor</a:t>
            </a:r>
            <a:r>
              <a:rPr lang="en-US" sz="1200" dirty="0" smtClean="0">
                <a:solidFill>
                  <a:srgbClr val="004A99"/>
                </a:solidFill>
                <a:latin typeface="Helvetica" pitchFamily="34" charset="0"/>
              </a:rPr>
              <a:t>: [XX,X kg]</a:t>
            </a:r>
            <a:endParaRPr lang="en-US" sz="1200" dirty="0">
              <a:solidFill>
                <a:srgbClr val="004A99"/>
              </a:solidFill>
              <a:latin typeface="Helvetica" pitchFamily="34" charset="0"/>
            </a:endParaRPr>
          </a:p>
        </p:txBody>
      </p:sp>
      <p:sp>
        <p:nvSpPr>
          <p:cNvPr id="7" name="TextBox 6"/>
          <p:cNvSpPr txBox="1"/>
          <p:nvPr/>
        </p:nvSpPr>
        <p:spPr>
          <a:xfrm rot="281921">
            <a:off x="3905028" y="3283963"/>
            <a:ext cx="2302136" cy="284693"/>
          </a:xfrm>
          <a:prstGeom prst="rect">
            <a:avLst/>
          </a:prstGeom>
          <a:noFill/>
        </p:spPr>
        <p:txBody>
          <a:bodyPr wrap="square" rtlCol="0">
            <a:spAutoFit/>
          </a:bodyPr>
          <a:lstStyle/>
          <a:p>
            <a:r>
              <a:rPr lang="en-US" sz="1200" dirty="0" smtClean="0">
                <a:solidFill>
                  <a:srgbClr val="004A99"/>
                </a:solidFill>
                <a:latin typeface="Helvetica" pitchFamily="34" charset="0"/>
              </a:rPr>
              <a:t>Na: </a:t>
            </a:r>
            <a:r>
              <a:rPr lang="en-US" sz="1200" dirty="0">
                <a:solidFill>
                  <a:srgbClr val="004A99"/>
                </a:solidFill>
                <a:latin typeface="Helvetica" pitchFamily="34" charset="0"/>
              </a:rPr>
              <a:t>[</a:t>
            </a:r>
            <a:r>
              <a:rPr lang="en-US" sz="1200" dirty="0" smtClean="0">
                <a:solidFill>
                  <a:srgbClr val="004A99"/>
                </a:solidFill>
                <a:latin typeface="Helvetica" pitchFamily="34" charset="0"/>
              </a:rPr>
              <a:t>XX,X </a:t>
            </a:r>
            <a:r>
              <a:rPr lang="en-US" sz="1200" dirty="0">
                <a:solidFill>
                  <a:srgbClr val="004A99"/>
                </a:solidFill>
                <a:latin typeface="Helvetica" pitchFamily="34" charset="0"/>
              </a:rPr>
              <a:t>kg]</a:t>
            </a:r>
          </a:p>
        </p:txBody>
      </p:sp>
      <p:sp>
        <p:nvSpPr>
          <p:cNvPr id="8" name="Rectangle 7"/>
          <p:cNvSpPr/>
          <p:nvPr/>
        </p:nvSpPr>
        <p:spPr>
          <a:xfrm rot="60000">
            <a:off x="1503376" y="1989494"/>
            <a:ext cx="1836000" cy="1269809"/>
          </a:xfrm>
          <a:prstGeom prst="rect">
            <a:avLst/>
          </a:prstGeom>
          <a:ln>
            <a:solidFill>
              <a:schemeClr val="bg2">
                <a:lumMod val="90000"/>
              </a:schemeClr>
            </a:solidFill>
            <a:prstDash val="sysDot"/>
          </a:ln>
        </p:spPr>
        <p:style>
          <a:lnRef idx="2">
            <a:schemeClr val="accent3"/>
          </a:lnRef>
          <a:fillRef idx="1">
            <a:schemeClr val="lt1"/>
          </a:fillRef>
          <a:effectRef idx="0">
            <a:schemeClr val="accent3"/>
          </a:effectRef>
          <a:fontRef idx="minor">
            <a:schemeClr val="dk1"/>
          </a:fontRef>
        </p:style>
        <p:txBody>
          <a:bodyPr rtlCol="0" anchor="ctr"/>
          <a:lstStyle/>
          <a:p>
            <a:pPr algn="ctr"/>
            <a:endParaRPr lang="fr-FR"/>
          </a:p>
        </p:txBody>
      </p:sp>
      <p:sp>
        <p:nvSpPr>
          <p:cNvPr id="30" name="TextBox 29"/>
          <p:cNvSpPr txBox="1"/>
          <p:nvPr/>
        </p:nvSpPr>
        <p:spPr>
          <a:xfrm>
            <a:off x="149687" y="4457708"/>
            <a:ext cx="5577838" cy="923330"/>
          </a:xfrm>
          <a:prstGeom prst="rect">
            <a:avLst/>
          </a:prstGeom>
          <a:noFill/>
        </p:spPr>
        <p:txBody>
          <a:bodyPr wrap="square" rtlCol="0">
            <a:spAutoFit/>
          </a:bodyPr>
          <a:lstStyle/>
          <a:p>
            <a:r>
              <a:rPr lang="nl-NL" sz="1100" b="1" dirty="0">
                <a:solidFill>
                  <a:schemeClr val="accent5">
                    <a:lumMod val="75000"/>
                  </a:schemeClr>
                </a:solidFill>
              </a:rPr>
              <a:t>Treed toe tot de 88%* </a:t>
            </a:r>
            <a:r>
              <a:rPr lang="nl-NL" sz="1100" dirty="0">
                <a:solidFill>
                  <a:schemeClr val="accent5">
                    <a:lumMod val="75000"/>
                  </a:schemeClr>
                </a:solidFill>
              </a:rPr>
              <a:t>van de huisdieren die thuis binnen twee maanden gewicht </a:t>
            </a:r>
            <a:r>
              <a:rPr lang="nl-NL" sz="1100" dirty="0" smtClean="0">
                <a:solidFill>
                  <a:schemeClr val="accent5">
                    <a:lumMod val="75000"/>
                  </a:schemeClr>
                </a:solidFill>
              </a:rPr>
              <a:t>verloor.</a:t>
            </a:r>
            <a:endParaRPr lang="nl-NL" sz="1100" dirty="0">
              <a:solidFill>
                <a:schemeClr val="accent5">
                  <a:lumMod val="75000"/>
                </a:schemeClr>
              </a:solidFill>
            </a:endParaRPr>
          </a:p>
          <a:p>
            <a:r>
              <a:rPr lang="en-US" sz="1100" dirty="0" err="1">
                <a:solidFill>
                  <a:schemeClr val="accent5">
                    <a:lumMod val="75000"/>
                  </a:schemeClr>
                </a:solidFill>
              </a:rPr>
              <a:t>Verkrijgbaar</a:t>
            </a:r>
            <a:r>
              <a:rPr lang="en-US" sz="1100" dirty="0">
                <a:solidFill>
                  <a:schemeClr val="accent5">
                    <a:lumMod val="75000"/>
                  </a:schemeClr>
                </a:solidFill>
              </a:rPr>
              <a:t> </a:t>
            </a:r>
            <a:r>
              <a:rPr lang="en-US" sz="1100" dirty="0" err="1">
                <a:solidFill>
                  <a:schemeClr val="accent5">
                    <a:lumMod val="75000"/>
                  </a:schemeClr>
                </a:solidFill>
              </a:rPr>
              <a:t>als</a:t>
            </a:r>
            <a:r>
              <a:rPr lang="en-US" sz="1100" dirty="0">
                <a:solidFill>
                  <a:schemeClr val="accent5">
                    <a:lumMod val="75000"/>
                  </a:schemeClr>
                </a:solidFill>
              </a:rPr>
              <a:t> </a:t>
            </a:r>
            <a:r>
              <a:rPr lang="en-US" sz="1100" dirty="0" err="1">
                <a:solidFill>
                  <a:schemeClr val="accent5">
                    <a:lumMod val="75000"/>
                  </a:schemeClr>
                </a:solidFill>
              </a:rPr>
              <a:t>droogvoer</a:t>
            </a:r>
            <a:r>
              <a:rPr lang="en-US" sz="1100" dirty="0">
                <a:solidFill>
                  <a:schemeClr val="accent5">
                    <a:lumMod val="75000"/>
                  </a:schemeClr>
                </a:solidFill>
              </a:rPr>
              <a:t>, </a:t>
            </a:r>
            <a:r>
              <a:rPr lang="en-US" sz="1100" dirty="0" err="1" smtClean="0">
                <a:solidFill>
                  <a:schemeClr val="accent5">
                    <a:lumMod val="75000"/>
                  </a:schemeClr>
                </a:solidFill>
              </a:rPr>
              <a:t>blikvoer</a:t>
            </a:r>
            <a:r>
              <a:rPr lang="en-US" sz="1100" dirty="0" smtClean="0">
                <a:solidFill>
                  <a:schemeClr val="accent5">
                    <a:lumMod val="75000"/>
                  </a:schemeClr>
                </a:solidFill>
              </a:rPr>
              <a:t> en </a:t>
            </a:r>
            <a:r>
              <a:rPr lang="en-US" sz="1100" dirty="0" err="1">
                <a:solidFill>
                  <a:schemeClr val="accent5">
                    <a:lumMod val="75000"/>
                  </a:schemeClr>
                </a:solidFill>
              </a:rPr>
              <a:t>heerlijke</a:t>
            </a:r>
            <a:r>
              <a:rPr lang="en-US" sz="1100" dirty="0">
                <a:solidFill>
                  <a:schemeClr val="accent5">
                    <a:lumMod val="75000"/>
                  </a:schemeClr>
                </a:solidFill>
              </a:rPr>
              <a:t> snacks.</a:t>
            </a:r>
          </a:p>
          <a:p>
            <a:endParaRPr lang="en-US" sz="1200" dirty="0" smtClean="0">
              <a:solidFill>
                <a:srgbClr val="004A99"/>
              </a:solidFill>
              <a:latin typeface="Helvetica" pitchFamily="34" charset="0"/>
            </a:endParaRPr>
          </a:p>
          <a:p>
            <a:r>
              <a:rPr lang="nl-NL" sz="1000" dirty="0" smtClean="0">
                <a:solidFill>
                  <a:schemeClr val="accent5">
                    <a:lumMod val="75000"/>
                  </a:schemeClr>
                </a:solidFill>
              </a:rPr>
              <a:t>Leer </a:t>
            </a:r>
            <a:r>
              <a:rPr lang="nl-NL" sz="1000" dirty="0">
                <a:solidFill>
                  <a:schemeClr val="accent5">
                    <a:lumMod val="75000"/>
                  </a:schemeClr>
                </a:solidFill>
              </a:rPr>
              <a:t>meer over Metabolic voor </a:t>
            </a:r>
            <a:r>
              <a:rPr lang="nl-NL" sz="1000" dirty="0" smtClean="0">
                <a:solidFill>
                  <a:schemeClr val="accent5">
                    <a:lumMod val="75000"/>
                  </a:schemeClr>
                </a:solidFill>
              </a:rPr>
              <a:t>katten en honden op</a:t>
            </a:r>
            <a:endParaRPr lang="nl-NL" sz="1000" dirty="0">
              <a:solidFill>
                <a:schemeClr val="accent5">
                  <a:lumMod val="75000"/>
                </a:schemeClr>
              </a:solidFill>
            </a:endParaRPr>
          </a:p>
          <a:p>
            <a:r>
              <a:rPr lang="en-US" sz="1000" b="1" dirty="0">
                <a:solidFill>
                  <a:schemeClr val="accent5">
                    <a:lumMod val="75000"/>
                  </a:schemeClr>
                </a:solidFill>
              </a:rPr>
              <a:t>www.HillsPet.nl/Metabolic of www.HillsPet.be/Metabolic</a:t>
            </a:r>
            <a:endParaRPr lang="en-US" sz="600" dirty="0">
              <a:solidFill>
                <a:schemeClr val="accent5">
                  <a:lumMod val="75000"/>
                </a:schemeClr>
              </a:solidFill>
              <a:latin typeface="Helvetica" pitchFamily="34" charset="0"/>
            </a:endParaRPr>
          </a:p>
        </p:txBody>
      </p:sp>
      <p:sp>
        <p:nvSpPr>
          <p:cNvPr id="31" name="ZoneTexte 5"/>
          <p:cNvSpPr txBox="1"/>
          <p:nvPr/>
        </p:nvSpPr>
        <p:spPr>
          <a:xfrm>
            <a:off x="211122" y="5353123"/>
            <a:ext cx="2929007" cy="369332"/>
          </a:xfrm>
          <a:prstGeom prst="rect">
            <a:avLst/>
          </a:prstGeom>
          <a:noFill/>
        </p:spPr>
        <p:txBody>
          <a:bodyPr wrap="none" rtlCol="0">
            <a:spAutoFit/>
          </a:bodyPr>
          <a:lstStyle/>
          <a:p>
            <a:r>
              <a:rPr lang="en-US" sz="1000" dirty="0">
                <a:solidFill>
                  <a:schemeClr val="accent5">
                    <a:lumMod val="75000"/>
                  </a:schemeClr>
                </a:solidFill>
              </a:rPr>
              <a:t>*</a:t>
            </a:r>
            <a:r>
              <a:rPr lang="en-US" sz="800" dirty="0" smtClean="0">
                <a:solidFill>
                  <a:schemeClr val="accent5">
                    <a:lumMod val="75000"/>
                  </a:schemeClr>
                </a:solidFill>
              </a:rPr>
              <a:t>Interne </a:t>
            </a:r>
            <a:r>
              <a:rPr lang="en-US" sz="800" dirty="0" err="1" smtClean="0">
                <a:solidFill>
                  <a:schemeClr val="accent5">
                    <a:lumMod val="75000"/>
                  </a:schemeClr>
                </a:solidFill>
              </a:rPr>
              <a:t>gegevens</a:t>
            </a:r>
            <a:r>
              <a:rPr lang="en-US" sz="800" dirty="0" smtClean="0">
                <a:solidFill>
                  <a:schemeClr val="accent5">
                    <a:lumMod val="75000"/>
                  </a:schemeClr>
                </a:solidFill>
              </a:rPr>
              <a:t>, </a:t>
            </a:r>
            <a:r>
              <a:rPr lang="en-US" sz="800" dirty="0">
                <a:solidFill>
                  <a:schemeClr val="accent5">
                    <a:lumMod val="75000"/>
                  </a:schemeClr>
                </a:solidFill>
              </a:rPr>
              <a:t>Hill’s Pet Nutrition, Inc.</a:t>
            </a:r>
          </a:p>
          <a:p>
            <a:r>
              <a:rPr lang="nl-NL" sz="800" dirty="0">
                <a:solidFill>
                  <a:schemeClr val="accent5">
                    <a:lumMod val="75000"/>
                  </a:schemeClr>
                </a:solidFill>
              </a:rPr>
              <a:t>™Handelsmerken in eigendom van Hill’s Pet Nutrition, Inc. ©2015</a:t>
            </a:r>
            <a:endParaRPr lang="fr-FR" sz="800" i="1" dirty="0">
              <a:solidFill>
                <a:schemeClr val="accent5">
                  <a:lumMod val="75000"/>
                </a:schemeClr>
              </a:solidFill>
              <a:latin typeface="Helvetica" pitchFamily="34" charset="0"/>
              <a:cs typeface="Helvetica" pitchFamily="34" charset="0"/>
            </a:endParaRPr>
          </a:p>
        </p:txBody>
      </p:sp>
      <p:sp>
        <p:nvSpPr>
          <p:cNvPr id="32" name="TextBox 31"/>
          <p:cNvSpPr txBox="1"/>
          <p:nvPr/>
        </p:nvSpPr>
        <p:spPr>
          <a:xfrm>
            <a:off x="268940" y="3607657"/>
            <a:ext cx="3864909" cy="830997"/>
          </a:xfrm>
          <a:prstGeom prst="rect">
            <a:avLst/>
          </a:prstGeom>
          <a:noFill/>
        </p:spPr>
        <p:txBody>
          <a:bodyPr wrap="square" rtlCol="0">
            <a:spAutoFit/>
          </a:bodyPr>
          <a:lstStyle/>
          <a:p>
            <a:r>
              <a:rPr lang="en-US" sz="1600" b="1" dirty="0" err="1" smtClean="0">
                <a:solidFill>
                  <a:srgbClr val="4E5B20"/>
                </a:solidFill>
              </a:rPr>
              <a:t>Een</a:t>
            </a:r>
            <a:r>
              <a:rPr lang="en-US" sz="1600" b="1" dirty="0" smtClean="0">
                <a:solidFill>
                  <a:srgbClr val="4E5B20"/>
                </a:solidFill>
              </a:rPr>
              <a:t> </a:t>
            </a:r>
            <a:r>
              <a:rPr lang="en-US" sz="1600" b="1" dirty="0" err="1" smtClean="0">
                <a:solidFill>
                  <a:srgbClr val="4E5B20"/>
                </a:solidFill>
              </a:rPr>
              <a:t>afvalprogramma</a:t>
            </a:r>
            <a:r>
              <a:rPr lang="en-US" sz="1600" b="1" dirty="0" smtClean="0">
                <a:solidFill>
                  <a:srgbClr val="4E5B20"/>
                </a:solidFill>
              </a:rPr>
              <a:t> </a:t>
            </a:r>
            <a:r>
              <a:rPr lang="en-US" sz="1600" b="1" dirty="0" err="1" smtClean="0">
                <a:solidFill>
                  <a:srgbClr val="4E5B20"/>
                </a:solidFill>
              </a:rPr>
              <a:t>dat</a:t>
            </a:r>
            <a:r>
              <a:rPr lang="en-US" sz="1600" b="1" dirty="0" smtClean="0">
                <a:solidFill>
                  <a:srgbClr val="4E5B20"/>
                </a:solidFill>
              </a:rPr>
              <a:t> </a:t>
            </a:r>
          </a:p>
          <a:p>
            <a:r>
              <a:rPr lang="en-US" sz="1600" b="1" dirty="0" smtClean="0">
                <a:solidFill>
                  <a:srgbClr val="4E5B20"/>
                </a:solidFill>
              </a:rPr>
              <a:t>in de </a:t>
            </a:r>
            <a:r>
              <a:rPr lang="en-US" sz="1600" b="1" dirty="0" err="1" smtClean="0">
                <a:solidFill>
                  <a:srgbClr val="4E5B20"/>
                </a:solidFill>
              </a:rPr>
              <a:t>echte</a:t>
            </a:r>
            <a:r>
              <a:rPr lang="en-US" sz="1600" b="1" dirty="0" smtClean="0">
                <a:solidFill>
                  <a:srgbClr val="4E5B20"/>
                </a:solidFill>
              </a:rPr>
              <a:t> </a:t>
            </a:r>
            <a:r>
              <a:rPr lang="en-US" sz="1600" b="1" dirty="0" err="1" smtClean="0">
                <a:solidFill>
                  <a:srgbClr val="4E5B20"/>
                </a:solidFill>
              </a:rPr>
              <a:t>wereld</a:t>
            </a:r>
            <a:r>
              <a:rPr lang="en-US" sz="1600" b="1" dirty="0" smtClean="0">
                <a:solidFill>
                  <a:srgbClr val="4E5B20"/>
                </a:solidFill>
              </a:rPr>
              <a:t> </a:t>
            </a:r>
            <a:r>
              <a:rPr lang="en-US" sz="1600" b="1" dirty="0" err="1" smtClean="0">
                <a:solidFill>
                  <a:srgbClr val="4E5B20"/>
                </a:solidFill>
              </a:rPr>
              <a:t>werkt</a:t>
            </a:r>
            <a:r>
              <a:rPr lang="en-US" sz="1600" b="1" dirty="0" smtClean="0">
                <a:solidFill>
                  <a:srgbClr val="4E5B20"/>
                </a:solidFill>
              </a:rPr>
              <a:t>! </a:t>
            </a:r>
          </a:p>
          <a:p>
            <a:r>
              <a:rPr lang="en-US" sz="1600" b="1" dirty="0">
                <a:solidFill>
                  <a:srgbClr val="4E5B20"/>
                </a:solidFill>
              </a:rPr>
              <a:t>	</a:t>
            </a:r>
            <a:r>
              <a:rPr lang="en-US" sz="1600" b="1" dirty="0" smtClean="0">
                <a:solidFill>
                  <a:srgbClr val="4E5B20"/>
                </a:solidFill>
              </a:rPr>
              <a:t>		  </a:t>
            </a:r>
            <a:endParaRPr lang="en-US" dirty="0">
              <a:latin typeface="Helvetica" pitchFamily="34" charset="0"/>
            </a:endParaRPr>
          </a:p>
        </p:txBody>
      </p:sp>
      <p:sp>
        <p:nvSpPr>
          <p:cNvPr id="34" name="Freeform 33"/>
          <p:cNvSpPr/>
          <p:nvPr/>
        </p:nvSpPr>
        <p:spPr>
          <a:xfrm>
            <a:off x="1788733" y="4100487"/>
            <a:ext cx="344019" cy="93064"/>
          </a:xfrm>
          <a:custGeom>
            <a:avLst/>
            <a:gdLst>
              <a:gd name="connsiteX0" fmla="*/ 0 w 421067"/>
              <a:gd name="connsiteY0" fmla="*/ 123825 h 129402"/>
              <a:gd name="connsiteX1" fmla="*/ 209550 w 421067"/>
              <a:gd name="connsiteY1" fmla="*/ 0 h 129402"/>
              <a:gd name="connsiteX2" fmla="*/ 409575 w 421067"/>
              <a:gd name="connsiteY2" fmla="*/ 123825 h 129402"/>
              <a:gd name="connsiteX3" fmla="*/ 400050 w 421067"/>
              <a:gd name="connsiteY3" fmla="*/ 114300 h 129402"/>
            </a:gdLst>
            <a:ahLst/>
            <a:cxnLst>
              <a:cxn ang="0">
                <a:pos x="connsiteX0" y="connsiteY0"/>
              </a:cxn>
              <a:cxn ang="0">
                <a:pos x="connsiteX1" y="connsiteY1"/>
              </a:cxn>
              <a:cxn ang="0">
                <a:pos x="connsiteX2" y="connsiteY2"/>
              </a:cxn>
              <a:cxn ang="0">
                <a:pos x="connsiteX3" y="connsiteY3"/>
              </a:cxn>
            </a:cxnLst>
            <a:rect l="l" t="t" r="r" b="b"/>
            <a:pathLst>
              <a:path w="421067" h="129402">
                <a:moveTo>
                  <a:pt x="0" y="123825"/>
                </a:moveTo>
                <a:cubicBezTo>
                  <a:pt x="70644" y="61912"/>
                  <a:pt x="141288" y="0"/>
                  <a:pt x="209550" y="0"/>
                </a:cubicBezTo>
                <a:cubicBezTo>
                  <a:pt x="277812" y="0"/>
                  <a:pt x="377825" y="104775"/>
                  <a:pt x="409575" y="123825"/>
                </a:cubicBezTo>
                <a:cubicBezTo>
                  <a:pt x="441325" y="142875"/>
                  <a:pt x="396875" y="106362"/>
                  <a:pt x="400050" y="1143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rot="21206297">
            <a:off x="1341215" y="4141537"/>
            <a:ext cx="1457928" cy="284693"/>
          </a:xfrm>
          <a:prstGeom prst="rect">
            <a:avLst/>
          </a:prstGeom>
          <a:noFill/>
        </p:spPr>
        <p:txBody>
          <a:bodyPr wrap="square" rtlCol="0">
            <a:spAutoFit/>
          </a:bodyPr>
          <a:lstStyle/>
          <a:p>
            <a:r>
              <a:rPr lang="en-US" b="1" dirty="0" smtClean="0">
                <a:solidFill>
                  <a:schemeClr val="accent5">
                    <a:lumMod val="75000"/>
                  </a:schemeClr>
                </a:solidFill>
              </a:rPr>
              <a:t>Van</a:t>
            </a:r>
            <a:r>
              <a:rPr lang="fr-FR" dirty="0">
                <a:solidFill>
                  <a:schemeClr val="accent5">
                    <a:lumMod val="75000"/>
                  </a:schemeClr>
                </a:solidFill>
              </a:rPr>
              <a:t> </a:t>
            </a:r>
            <a:r>
              <a:rPr lang="fr-FR" b="1" dirty="0" smtClean="0">
                <a:solidFill>
                  <a:schemeClr val="accent5">
                    <a:lumMod val="75000"/>
                  </a:schemeClr>
                </a:solidFill>
              </a:rPr>
              <a:t>[</a:t>
            </a:r>
            <a:r>
              <a:rPr lang="en-US" dirty="0" err="1" smtClean="0">
                <a:solidFill>
                  <a:schemeClr val="accent5">
                    <a:lumMod val="75000"/>
                  </a:schemeClr>
                </a:solidFill>
              </a:rPr>
              <a:t>naam</a:t>
            </a:r>
            <a:r>
              <a:rPr lang="en-US" dirty="0" smtClean="0">
                <a:solidFill>
                  <a:schemeClr val="accent5">
                    <a:lumMod val="75000"/>
                  </a:schemeClr>
                </a:solidFill>
              </a:rPr>
              <a:t> </a:t>
            </a:r>
            <a:r>
              <a:rPr lang="en-US" dirty="0" err="1" smtClean="0">
                <a:solidFill>
                  <a:schemeClr val="accent5">
                    <a:lumMod val="75000"/>
                  </a:schemeClr>
                </a:solidFill>
              </a:rPr>
              <a:t>kat</a:t>
            </a:r>
            <a:r>
              <a:rPr lang="fr-FR" b="1" dirty="0" smtClean="0">
                <a:solidFill>
                  <a:schemeClr val="accent5"/>
                </a:solidFill>
              </a:rPr>
              <a:t>]</a:t>
            </a:r>
            <a:endParaRPr lang="fr-FR" b="1" dirty="0">
              <a:solidFill>
                <a:schemeClr val="accent5"/>
              </a:solidFill>
            </a:endParaRPr>
          </a:p>
        </p:txBody>
      </p:sp>
      <p:sp>
        <p:nvSpPr>
          <p:cNvPr id="13" name="ZoneTexte 7"/>
          <p:cNvSpPr txBox="1"/>
          <p:nvPr/>
        </p:nvSpPr>
        <p:spPr>
          <a:xfrm rot="60000">
            <a:off x="1442621" y="2454788"/>
            <a:ext cx="1957511" cy="477054"/>
          </a:xfrm>
          <a:prstGeom prst="rect">
            <a:avLst/>
          </a:prstGeom>
          <a:noFill/>
        </p:spPr>
        <p:txBody>
          <a:bodyPr wrap="square" rtlCol="0">
            <a:spAutoFit/>
          </a:bodyPr>
          <a:lstStyle/>
          <a:p>
            <a:r>
              <a:rPr lang="fr-FR" b="1" dirty="0" smtClean="0">
                <a:solidFill>
                  <a:schemeClr val="bg1">
                    <a:lumMod val="75000"/>
                  </a:schemeClr>
                </a:solidFill>
              </a:rPr>
              <a:t>[</a:t>
            </a:r>
            <a:r>
              <a:rPr lang="fr-FR" dirty="0">
                <a:solidFill>
                  <a:schemeClr val="bg1">
                    <a:lumMod val="65000"/>
                  </a:schemeClr>
                </a:solidFill>
              </a:rPr>
              <a:t>Plaats hier de "voor" foto van de </a:t>
            </a:r>
            <a:r>
              <a:rPr lang="fr-FR" dirty="0" smtClean="0">
                <a:solidFill>
                  <a:schemeClr val="bg1">
                    <a:lumMod val="65000"/>
                  </a:schemeClr>
                </a:solidFill>
              </a:rPr>
              <a:t>kat</a:t>
            </a:r>
            <a:r>
              <a:rPr lang="fr-FR" b="1" dirty="0" smtClean="0">
                <a:solidFill>
                  <a:schemeClr val="bg1">
                    <a:lumMod val="75000"/>
                  </a:schemeClr>
                </a:solidFill>
              </a:rPr>
              <a:t>]</a:t>
            </a:r>
            <a:endParaRPr lang="fr-FR" b="1" dirty="0">
              <a:solidFill>
                <a:schemeClr val="bg1">
                  <a:lumMod val="75000"/>
                </a:schemeClr>
              </a:solidFill>
            </a:endParaRPr>
          </a:p>
        </p:txBody>
      </p:sp>
      <p:cxnSp>
        <p:nvCxnSpPr>
          <p:cNvPr id="15" name="Straight Connector 8"/>
          <p:cNvCxnSpPr/>
          <p:nvPr/>
        </p:nvCxnSpPr>
        <p:spPr>
          <a:xfrm flipV="1">
            <a:off x="861822" y="3937594"/>
            <a:ext cx="416617" cy="200275"/>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rot="300000">
            <a:off x="4018030" y="1972355"/>
            <a:ext cx="1836000" cy="1269809"/>
          </a:xfrm>
          <a:prstGeom prst="rect">
            <a:avLst/>
          </a:prstGeom>
          <a:ln>
            <a:solidFill>
              <a:schemeClr val="bg2">
                <a:lumMod val="90000"/>
              </a:schemeClr>
            </a:solidFill>
            <a:prstDash val="sysDot"/>
          </a:ln>
        </p:spPr>
        <p:style>
          <a:lnRef idx="2">
            <a:schemeClr val="accent3"/>
          </a:lnRef>
          <a:fillRef idx="1">
            <a:schemeClr val="lt1"/>
          </a:fillRef>
          <a:effectRef idx="0">
            <a:schemeClr val="accent3"/>
          </a:effectRef>
          <a:fontRef idx="minor">
            <a:schemeClr val="dk1"/>
          </a:fontRef>
        </p:style>
        <p:txBody>
          <a:bodyPr rtlCol="0" anchor="ctr"/>
          <a:lstStyle/>
          <a:p>
            <a:pPr algn="ctr"/>
            <a:endParaRPr lang="fr-FR"/>
          </a:p>
        </p:txBody>
      </p:sp>
      <p:sp>
        <p:nvSpPr>
          <p:cNvPr id="14" name="ZoneTexte 7"/>
          <p:cNvSpPr txBox="1"/>
          <p:nvPr/>
        </p:nvSpPr>
        <p:spPr>
          <a:xfrm rot="60000">
            <a:off x="4077341" y="2454787"/>
            <a:ext cx="1957511" cy="477054"/>
          </a:xfrm>
          <a:prstGeom prst="rect">
            <a:avLst/>
          </a:prstGeom>
          <a:noFill/>
        </p:spPr>
        <p:txBody>
          <a:bodyPr wrap="square" rtlCol="0">
            <a:spAutoFit/>
          </a:bodyPr>
          <a:lstStyle/>
          <a:p>
            <a:r>
              <a:rPr lang="fr-FR" b="1" dirty="0" smtClean="0">
                <a:solidFill>
                  <a:schemeClr val="bg1">
                    <a:lumMod val="65000"/>
                  </a:schemeClr>
                </a:solidFill>
              </a:rPr>
              <a:t>[</a:t>
            </a:r>
            <a:r>
              <a:rPr lang="fr-FR" dirty="0">
                <a:solidFill>
                  <a:schemeClr val="bg1">
                    <a:lumMod val="65000"/>
                  </a:schemeClr>
                </a:solidFill>
              </a:rPr>
              <a:t>Plaats hier de </a:t>
            </a:r>
            <a:r>
              <a:rPr lang="fr-FR" dirty="0" smtClean="0">
                <a:solidFill>
                  <a:schemeClr val="bg1">
                    <a:lumMod val="65000"/>
                  </a:schemeClr>
                </a:solidFill>
              </a:rPr>
              <a:t>"</a:t>
            </a:r>
            <a:r>
              <a:rPr lang="fr-FR" dirty="0">
                <a:solidFill>
                  <a:schemeClr val="bg1">
                    <a:lumMod val="65000"/>
                  </a:schemeClr>
                </a:solidFill>
              </a:rPr>
              <a:t>na</a:t>
            </a:r>
            <a:r>
              <a:rPr lang="fr-FR" dirty="0" smtClean="0">
                <a:solidFill>
                  <a:schemeClr val="bg1">
                    <a:lumMod val="65000"/>
                  </a:schemeClr>
                </a:solidFill>
              </a:rPr>
              <a:t>" </a:t>
            </a:r>
            <a:r>
              <a:rPr lang="fr-FR" dirty="0">
                <a:solidFill>
                  <a:schemeClr val="bg1">
                    <a:lumMod val="65000"/>
                  </a:schemeClr>
                </a:solidFill>
              </a:rPr>
              <a:t>foto van de </a:t>
            </a:r>
            <a:r>
              <a:rPr lang="fr-FR" dirty="0" smtClean="0">
                <a:solidFill>
                  <a:schemeClr val="bg1">
                    <a:lumMod val="65000"/>
                  </a:schemeClr>
                </a:solidFill>
              </a:rPr>
              <a:t>kat</a:t>
            </a:r>
            <a:r>
              <a:rPr lang="fr-FR" b="1" dirty="0" smtClean="0">
                <a:solidFill>
                  <a:schemeClr val="bg1">
                    <a:lumMod val="65000"/>
                  </a:schemeClr>
                </a:solidFill>
              </a:rPr>
              <a:t>]</a:t>
            </a:r>
            <a:endParaRPr lang="fr-FR" b="1" dirty="0">
              <a:solidFill>
                <a:schemeClr val="bg1">
                  <a:lumMod val="65000"/>
                </a:schemeClr>
              </a:solidFill>
            </a:endParaRPr>
          </a:p>
        </p:txBody>
      </p:sp>
    </p:spTree>
    <p:extLst>
      <p:ext uri="{BB962C8B-B14F-4D97-AF65-F5344CB8AC3E}">
        <p14:creationId xmlns:p14="http://schemas.microsoft.com/office/powerpoint/2010/main" val="41193194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674</TotalTime>
  <Words>649</Words>
  <Application>Microsoft Office PowerPoint</Application>
  <PresentationFormat>Personnalisé</PresentationFormat>
  <Paragraphs>78</Paragraphs>
  <Slides>5</Slides>
  <Notes>1</Notes>
  <HiddenSlides>0</HiddenSlides>
  <MMClips>0</MMClips>
  <ScaleCrop>false</ScaleCrop>
  <HeadingPairs>
    <vt:vector size="4" baseType="variant">
      <vt:variant>
        <vt:lpstr>Thème</vt:lpstr>
      </vt:variant>
      <vt:variant>
        <vt:i4>1</vt:i4>
      </vt:variant>
      <vt:variant>
        <vt:lpstr>Titres des diapositives</vt:lpstr>
      </vt:variant>
      <vt:variant>
        <vt:i4>5</vt:i4>
      </vt:variant>
    </vt:vector>
  </HeadingPairs>
  <TitlesOfParts>
    <vt:vector size="6" baseType="lpstr">
      <vt:lpstr>Office Theme</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Zalabak, Tomas</dc:creator>
  <cp:lastModifiedBy>Lionel Bauer</cp:lastModifiedBy>
  <cp:revision>49</cp:revision>
  <cp:lastPrinted>2015-03-27T09:59:29Z</cp:lastPrinted>
  <dcterms:created xsi:type="dcterms:W3CDTF">2015-01-15T11:48:42Z</dcterms:created>
  <dcterms:modified xsi:type="dcterms:W3CDTF">2015-04-01T08:12:17Z</dcterms:modified>
</cp:coreProperties>
</file>